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10287000" cx="18288000"/>
  <p:notesSz cx="6858000" cy="9144000"/>
  <p:embeddedFontLst>
    <p:embeddedFont>
      <p:font typeface="Paytone One"/>
      <p:regular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8" roundtripDataSignature="AMtx7mhplhJPPbqlFOb7802ANCu+nmub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customschemas.google.com/relationships/presentationmetadata" Target="metadata"/><Relationship Id="rId25" Type="http://schemas.openxmlformats.org/officeDocument/2006/relationships/slide" Target="slides/slide20.xml"/><Relationship Id="rId47" Type="http://schemas.openxmlformats.org/officeDocument/2006/relationships/font" Target="fonts/PaytoneOne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4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4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4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4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5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18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2"/>
          <p:cNvGrpSpPr/>
          <p:nvPr/>
        </p:nvGrpSpPr>
        <p:grpSpPr>
          <a:xfrm>
            <a:off x="0" y="-357784"/>
            <a:ext cx="5247791" cy="11067648"/>
            <a:chOff x="0" y="-57150"/>
            <a:chExt cx="1382134" cy="2914936"/>
          </a:xfrm>
        </p:grpSpPr>
        <p:sp>
          <p:nvSpPr>
            <p:cNvPr id="90" name="Google Shape;90;p2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2"/>
          <p:cNvSpPr/>
          <p:nvPr/>
        </p:nvSpPr>
        <p:spPr>
          <a:xfrm>
            <a:off x="431652" y="1288019"/>
            <a:ext cx="4816139" cy="7710963"/>
          </a:xfrm>
          <a:custGeom>
            <a:rect b="b" l="l" r="r" t="t"/>
            <a:pathLst>
              <a:path extrusionOk="0" h="7710963" w="4816139">
                <a:moveTo>
                  <a:pt x="0" y="0"/>
                </a:moveTo>
                <a:lnTo>
                  <a:pt x="4816139" y="0"/>
                </a:lnTo>
                <a:lnTo>
                  <a:pt x="4816139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6493535" y="1368760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6187471" y="3795156"/>
            <a:ext cx="8149849" cy="520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What colour is the American dollar bill?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Blue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Green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Purple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Orange</a:t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 rot="256151">
            <a:off x="14032887" y="6189397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715000" y="4202483"/>
            <a:ext cx="7429500" cy="1882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2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GREEN</a:t>
            </a:r>
            <a:endParaRPr/>
          </a:p>
        </p:txBody>
      </p:sp>
      <p:sp>
        <p:nvSpPr>
          <p:cNvPr id="105" name="Google Shape;105;p3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4"/>
          <p:cNvGrpSpPr/>
          <p:nvPr/>
        </p:nvGrpSpPr>
        <p:grpSpPr>
          <a:xfrm>
            <a:off x="13040209" y="-498820"/>
            <a:ext cx="5247791" cy="11067648"/>
            <a:chOff x="0" y="-57150"/>
            <a:chExt cx="1382134" cy="2914936"/>
          </a:xfrm>
        </p:grpSpPr>
        <p:sp>
          <p:nvSpPr>
            <p:cNvPr id="112" name="Google Shape;112;p4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4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4"/>
          <p:cNvSpPr/>
          <p:nvPr/>
        </p:nvSpPr>
        <p:spPr>
          <a:xfrm>
            <a:off x="13286819" y="1547337"/>
            <a:ext cx="4629790" cy="7710963"/>
          </a:xfrm>
          <a:custGeom>
            <a:rect b="b" l="l" r="r" t="t"/>
            <a:pathLst>
              <a:path extrusionOk="0" h="7710963" w="4629790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2969070" y="1250519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2</a:t>
            </a:r>
            <a:endParaRPr/>
          </a:p>
        </p:txBody>
      </p:sp>
      <p:sp>
        <p:nvSpPr>
          <p:cNvPr id="116" name="Google Shape;116;p4"/>
          <p:cNvSpPr txBox="1"/>
          <p:nvPr/>
        </p:nvSpPr>
        <p:spPr>
          <a:xfrm>
            <a:off x="1028700" y="4121404"/>
            <a:ext cx="11318767" cy="5136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If you had to choose, which would make you richer over time?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Saving €5 every week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Spending €5 every week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Saving €5 every month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Hiding €5 under your mattress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125" name="Google Shape;125;p5"/>
          <p:cNvSpPr txBox="1"/>
          <p:nvPr/>
        </p:nvSpPr>
        <p:spPr>
          <a:xfrm>
            <a:off x="3314769" y="4273570"/>
            <a:ext cx="11658463" cy="42613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28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A) Saving €5 every week</a:t>
            </a:r>
            <a:endParaRPr/>
          </a:p>
        </p:txBody>
      </p:sp>
      <p:sp>
        <p:nvSpPr>
          <p:cNvPr id="126" name="Google Shape;126;p5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/>
          <p:nvPr/>
        </p:nvSpPr>
        <p:spPr>
          <a:xfrm rot="-1239993">
            <a:off x="14861958" y="770257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6"/>
          <p:cNvGrpSpPr/>
          <p:nvPr/>
        </p:nvGrpSpPr>
        <p:grpSpPr>
          <a:xfrm>
            <a:off x="0" y="2"/>
            <a:ext cx="5247825" cy="10709766"/>
            <a:chOff x="0" y="-57150"/>
            <a:chExt cx="1382134" cy="2914936"/>
          </a:xfrm>
        </p:grpSpPr>
        <p:sp>
          <p:nvSpPr>
            <p:cNvPr id="133" name="Google Shape;133;p6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6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6"/>
          <p:cNvSpPr/>
          <p:nvPr/>
        </p:nvSpPr>
        <p:spPr>
          <a:xfrm>
            <a:off x="214157" y="3072248"/>
            <a:ext cx="4598404" cy="6063830"/>
          </a:xfrm>
          <a:custGeom>
            <a:rect b="b" l="l" r="r" t="t"/>
            <a:pathLst>
              <a:path extrusionOk="0" h="6063830" w="4598404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6213535" y="1225090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3</a:t>
            </a:r>
            <a:endParaRPr/>
          </a:p>
        </p:txBody>
      </p:sp>
      <p:sp>
        <p:nvSpPr>
          <p:cNvPr id="137" name="Google Shape;137;p6"/>
          <p:cNvSpPr txBox="1"/>
          <p:nvPr/>
        </p:nvSpPr>
        <p:spPr>
          <a:xfrm>
            <a:off x="5699125" y="3518456"/>
            <a:ext cx="10988100" cy="71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one is most likely to be a WANT rather than a NEED?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Electricity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Food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A new pair of designer shoes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 place to live 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146" name="Google Shape;146;p7"/>
          <p:cNvSpPr txBox="1"/>
          <p:nvPr/>
        </p:nvSpPr>
        <p:spPr>
          <a:xfrm>
            <a:off x="3491056" y="4487566"/>
            <a:ext cx="11963959" cy="36924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2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A new pair of designer shoes</a:t>
            </a: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15455015" y="8179982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8" y="0"/>
                </a:lnTo>
                <a:lnTo>
                  <a:pt x="1308778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3" name="Google Shape;153;p8"/>
          <p:cNvGrpSpPr/>
          <p:nvPr/>
        </p:nvGrpSpPr>
        <p:grpSpPr>
          <a:xfrm>
            <a:off x="13192609" y="-498820"/>
            <a:ext cx="5247791" cy="11067648"/>
            <a:chOff x="0" y="-57150"/>
            <a:chExt cx="1382134" cy="2914936"/>
          </a:xfrm>
        </p:grpSpPr>
        <p:sp>
          <p:nvSpPr>
            <p:cNvPr id="154" name="Google Shape;154;p8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8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6" name="Google Shape;156;p8"/>
          <p:cNvSpPr/>
          <p:nvPr/>
        </p:nvSpPr>
        <p:spPr>
          <a:xfrm>
            <a:off x="13401309" y="1028700"/>
            <a:ext cx="4886691" cy="8623571"/>
          </a:xfrm>
          <a:custGeom>
            <a:rect b="b" l="l" r="r" t="t"/>
            <a:pathLst>
              <a:path extrusionOk="0" h="8623571" w="4886691">
                <a:moveTo>
                  <a:pt x="0" y="0"/>
                </a:moveTo>
                <a:lnTo>
                  <a:pt x="4886691" y="0"/>
                </a:lnTo>
                <a:lnTo>
                  <a:pt x="4886691" y="8623571"/>
                </a:lnTo>
                <a:lnTo>
                  <a:pt x="0" y="8623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3332142" y="1211105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4</a:t>
            </a:r>
            <a:endParaRPr/>
          </a:p>
        </p:txBody>
      </p:sp>
      <p:sp>
        <p:nvSpPr>
          <p:cNvPr id="158" name="Google Shape;158;p8"/>
          <p:cNvSpPr txBox="1"/>
          <p:nvPr/>
        </p:nvSpPr>
        <p:spPr>
          <a:xfrm>
            <a:off x="1145371" y="3188963"/>
            <a:ext cx="11348400" cy="6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You save €2/£2 every time you do a household chore. How many chores would you need to do to make €/£20?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5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10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20 </a:t>
            </a:r>
            <a:endParaRPr sz="53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167" name="Google Shape;167;p9"/>
          <p:cNvSpPr txBox="1"/>
          <p:nvPr/>
        </p:nvSpPr>
        <p:spPr>
          <a:xfrm>
            <a:off x="6248400" y="4807830"/>
            <a:ext cx="5533414" cy="16904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6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B) 10</a:t>
            </a:r>
            <a:endParaRPr/>
          </a:p>
        </p:txBody>
      </p:sp>
      <p:sp>
        <p:nvSpPr>
          <p:cNvPr id="168" name="Google Shape;168;p9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"/>
          <p:cNvSpPr/>
          <p:nvPr/>
        </p:nvSpPr>
        <p:spPr>
          <a:xfrm rot="-1239993">
            <a:off x="14992949" y="236811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" name="Google Shape;174;p10"/>
          <p:cNvGrpSpPr/>
          <p:nvPr/>
        </p:nvGrpSpPr>
        <p:grpSpPr>
          <a:xfrm>
            <a:off x="0" y="-498820"/>
            <a:ext cx="5247791" cy="11067648"/>
            <a:chOff x="0" y="-57150"/>
            <a:chExt cx="1382134" cy="2914936"/>
          </a:xfrm>
        </p:grpSpPr>
        <p:sp>
          <p:nvSpPr>
            <p:cNvPr id="175" name="Google Shape;175;p10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0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10"/>
          <p:cNvSpPr txBox="1"/>
          <p:nvPr/>
        </p:nvSpPr>
        <p:spPr>
          <a:xfrm>
            <a:off x="5751749" y="3545348"/>
            <a:ext cx="8819829" cy="7938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Which country uses the yen as its currency?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China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Japan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Thailand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South Korea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338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ctr">
              <a:lnSpc>
                <a:spcPct val="1338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305968" y="1547337"/>
            <a:ext cx="4816139" cy="7710963"/>
          </a:xfrm>
          <a:custGeom>
            <a:rect b="b" l="l" r="r" t="t"/>
            <a:pathLst>
              <a:path extrusionOk="0" h="7710963" w="4816139">
                <a:moveTo>
                  <a:pt x="0" y="0"/>
                </a:moveTo>
                <a:lnTo>
                  <a:pt x="4816138" y="0"/>
                </a:lnTo>
                <a:lnTo>
                  <a:pt x="4816138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6493535" y="828675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188" name="Google Shape;188;p11"/>
          <p:cNvSpPr txBox="1"/>
          <p:nvPr/>
        </p:nvSpPr>
        <p:spPr>
          <a:xfrm>
            <a:off x="3839531" y="4408719"/>
            <a:ext cx="10608938" cy="25812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B) Japan</a:t>
            </a:r>
            <a:endParaRPr/>
          </a:p>
        </p:txBody>
      </p:sp>
      <p:sp>
        <p:nvSpPr>
          <p:cNvPr id="189" name="Google Shape;189;p11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5" name="Google Shape;195;p12"/>
          <p:cNvGrpSpPr/>
          <p:nvPr/>
        </p:nvGrpSpPr>
        <p:grpSpPr>
          <a:xfrm>
            <a:off x="13040209" y="-421539"/>
            <a:ext cx="5247791" cy="11067648"/>
            <a:chOff x="0" y="-57150"/>
            <a:chExt cx="1382134" cy="2914936"/>
          </a:xfrm>
        </p:grpSpPr>
        <p:sp>
          <p:nvSpPr>
            <p:cNvPr id="196" name="Google Shape;196;p12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2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12"/>
          <p:cNvSpPr/>
          <p:nvPr/>
        </p:nvSpPr>
        <p:spPr>
          <a:xfrm>
            <a:off x="13268809" y="1690212"/>
            <a:ext cx="4629790" cy="7710963"/>
          </a:xfrm>
          <a:custGeom>
            <a:rect b="b" l="l" r="r" t="t"/>
            <a:pathLst>
              <a:path extrusionOk="0" h="7710963" w="4629790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 txBox="1"/>
          <p:nvPr/>
        </p:nvSpPr>
        <p:spPr>
          <a:xfrm>
            <a:off x="3072480" y="917718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6</a:t>
            </a:r>
            <a:endParaRPr/>
          </a:p>
        </p:txBody>
      </p:sp>
      <p:sp>
        <p:nvSpPr>
          <p:cNvPr id="200" name="Google Shape;200;p12"/>
          <p:cNvSpPr txBox="1"/>
          <p:nvPr/>
        </p:nvSpPr>
        <p:spPr>
          <a:xfrm>
            <a:off x="2269373" y="3234968"/>
            <a:ext cx="9672576" cy="108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Which country once made a coin shaped like a triangle?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The Cook Islands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Ireland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Canada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Brazil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209" name="Google Shape;209;p13"/>
          <p:cNvSpPr txBox="1"/>
          <p:nvPr/>
        </p:nvSpPr>
        <p:spPr>
          <a:xfrm>
            <a:off x="3565922" y="4775691"/>
            <a:ext cx="11902678" cy="310476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The Cook Islands</a:t>
            </a:r>
            <a:endParaRPr/>
          </a:p>
        </p:txBody>
      </p:sp>
      <p:sp>
        <p:nvSpPr>
          <p:cNvPr id="210" name="Google Shape;210;p13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/>
          <p:nvPr/>
        </p:nvSpPr>
        <p:spPr>
          <a:xfrm rot="-1239993">
            <a:off x="15111190" y="795685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6" y="0"/>
                </a:lnTo>
                <a:lnTo>
                  <a:pt x="3120686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6" name="Google Shape;216;p14"/>
          <p:cNvGrpSpPr/>
          <p:nvPr/>
        </p:nvGrpSpPr>
        <p:grpSpPr>
          <a:xfrm>
            <a:off x="40221" y="-498820"/>
            <a:ext cx="5247791" cy="11067648"/>
            <a:chOff x="0" y="-57150"/>
            <a:chExt cx="1382134" cy="2914936"/>
          </a:xfrm>
        </p:grpSpPr>
        <p:sp>
          <p:nvSpPr>
            <p:cNvPr id="217" name="Google Shape;217;p14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4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14"/>
          <p:cNvSpPr/>
          <p:nvPr/>
        </p:nvSpPr>
        <p:spPr>
          <a:xfrm>
            <a:off x="461007" y="2984813"/>
            <a:ext cx="4598404" cy="6063830"/>
          </a:xfrm>
          <a:custGeom>
            <a:rect b="b" l="l" r="r" t="t"/>
            <a:pathLst>
              <a:path extrusionOk="0" h="6063830" w="4598404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4"/>
          <p:cNvSpPr txBox="1"/>
          <p:nvPr/>
        </p:nvSpPr>
        <p:spPr>
          <a:xfrm>
            <a:off x="6248400" y="962190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7</a:t>
            </a:r>
            <a:endParaRPr/>
          </a:p>
        </p:txBody>
      </p:sp>
      <p:sp>
        <p:nvSpPr>
          <p:cNvPr id="221" name="Google Shape;221;p14"/>
          <p:cNvSpPr txBox="1"/>
          <p:nvPr/>
        </p:nvSpPr>
        <p:spPr>
          <a:xfrm>
            <a:off x="5708798" y="3267491"/>
            <a:ext cx="10652431" cy="6668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has had a banknote that features a polar bear?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Greenland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Iceland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Russia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Finland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5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5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5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230" name="Google Shape;230;p15"/>
          <p:cNvSpPr txBox="1"/>
          <p:nvPr/>
        </p:nvSpPr>
        <p:spPr>
          <a:xfrm>
            <a:off x="3111978" y="4520961"/>
            <a:ext cx="12509022" cy="25464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5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Greenland</a:t>
            </a:r>
            <a:endParaRPr/>
          </a:p>
        </p:txBody>
      </p:sp>
      <p:sp>
        <p:nvSpPr>
          <p:cNvPr id="231" name="Google Shape;231;p15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7" name="Google Shape;237;p16"/>
          <p:cNvGrpSpPr/>
          <p:nvPr/>
        </p:nvGrpSpPr>
        <p:grpSpPr>
          <a:xfrm>
            <a:off x="13040209" y="-498820"/>
            <a:ext cx="5247791" cy="11067648"/>
            <a:chOff x="0" y="-57150"/>
            <a:chExt cx="1382134" cy="2914936"/>
          </a:xfrm>
        </p:grpSpPr>
        <p:sp>
          <p:nvSpPr>
            <p:cNvPr id="238" name="Google Shape;238;p16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6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16"/>
          <p:cNvSpPr/>
          <p:nvPr/>
        </p:nvSpPr>
        <p:spPr>
          <a:xfrm>
            <a:off x="13878161" y="1026412"/>
            <a:ext cx="4886691" cy="8623571"/>
          </a:xfrm>
          <a:custGeom>
            <a:rect b="b" l="l" r="r" t="t"/>
            <a:pathLst>
              <a:path extrusionOk="0" h="8623571" w="4886691">
                <a:moveTo>
                  <a:pt x="0" y="0"/>
                </a:moveTo>
                <a:lnTo>
                  <a:pt x="4886691" y="0"/>
                </a:lnTo>
                <a:lnTo>
                  <a:pt x="4886691" y="8623572"/>
                </a:lnTo>
                <a:lnTo>
                  <a:pt x="0" y="8623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6"/>
          <p:cNvSpPr txBox="1"/>
          <p:nvPr/>
        </p:nvSpPr>
        <p:spPr>
          <a:xfrm>
            <a:off x="3072480" y="1289932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8</a:t>
            </a:r>
            <a:endParaRPr/>
          </a:p>
        </p:txBody>
      </p:sp>
      <p:sp>
        <p:nvSpPr>
          <p:cNvPr id="242" name="Google Shape;242;p16"/>
          <p:cNvSpPr txBox="1"/>
          <p:nvPr/>
        </p:nvSpPr>
        <p:spPr>
          <a:xfrm>
            <a:off x="1028700" y="3137109"/>
            <a:ext cx="12011400" cy="6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Why did some ancient coins have holes in them?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They were broken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They could be carried on strings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They were made for children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To make them lighter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7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7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7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251" name="Google Shape;251;p17"/>
          <p:cNvSpPr txBox="1"/>
          <p:nvPr/>
        </p:nvSpPr>
        <p:spPr>
          <a:xfrm>
            <a:off x="2155102" y="4735594"/>
            <a:ext cx="14627269" cy="29742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2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They could be carried on strings</a:t>
            </a:r>
            <a:endParaRPr/>
          </a:p>
        </p:txBody>
      </p:sp>
      <p:sp>
        <p:nvSpPr>
          <p:cNvPr id="252" name="Google Shape;252;p17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oogle Shape;257;p18"/>
          <p:cNvGrpSpPr/>
          <p:nvPr/>
        </p:nvGrpSpPr>
        <p:grpSpPr>
          <a:xfrm>
            <a:off x="0" y="-357784"/>
            <a:ext cx="5247791" cy="11067648"/>
            <a:chOff x="0" y="-57150"/>
            <a:chExt cx="1382134" cy="2914936"/>
          </a:xfrm>
        </p:grpSpPr>
        <p:sp>
          <p:nvSpPr>
            <p:cNvPr id="258" name="Google Shape;258;p18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8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18"/>
          <p:cNvSpPr/>
          <p:nvPr/>
        </p:nvSpPr>
        <p:spPr>
          <a:xfrm>
            <a:off x="431652" y="1288019"/>
            <a:ext cx="4816139" cy="7710963"/>
          </a:xfrm>
          <a:custGeom>
            <a:rect b="b" l="l" r="r" t="t"/>
            <a:pathLst>
              <a:path extrusionOk="0" h="7710963" w="4816139">
                <a:moveTo>
                  <a:pt x="0" y="0"/>
                </a:moveTo>
                <a:lnTo>
                  <a:pt x="4816139" y="0"/>
                </a:lnTo>
                <a:lnTo>
                  <a:pt x="4816139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8"/>
          <p:cNvSpPr txBox="1"/>
          <p:nvPr/>
        </p:nvSpPr>
        <p:spPr>
          <a:xfrm>
            <a:off x="6493535" y="1368760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9</a:t>
            </a:r>
            <a:endParaRPr/>
          </a:p>
        </p:txBody>
      </p:sp>
      <p:sp>
        <p:nvSpPr>
          <p:cNvPr id="262" name="Google Shape;262;p18"/>
          <p:cNvSpPr txBox="1"/>
          <p:nvPr/>
        </p:nvSpPr>
        <p:spPr>
          <a:xfrm>
            <a:off x="5846941" y="3128662"/>
            <a:ext cx="12441000" cy="60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of these is most likely to help 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you save money?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Making a savings plan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Buying everything you see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Never checking your bank balance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Spending before you think </a:t>
            </a:r>
            <a:endParaRPr sz="49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263" name="Google Shape;263;p18"/>
          <p:cNvSpPr/>
          <p:nvPr/>
        </p:nvSpPr>
        <p:spPr>
          <a:xfrm rot="256151">
            <a:off x="15061587" y="716728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9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9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9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272" name="Google Shape;272;p19"/>
          <p:cNvSpPr txBox="1"/>
          <p:nvPr/>
        </p:nvSpPr>
        <p:spPr>
          <a:xfrm>
            <a:off x="2862943" y="3845047"/>
            <a:ext cx="12562113" cy="38346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2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Making a savings plan</a:t>
            </a:r>
            <a:endParaRPr/>
          </a:p>
        </p:txBody>
      </p:sp>
      <p:sp>
        <p:nvSpPr>
          <p:cNvPr id="273" name="Google Shape;273;p19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0"/>
          <p:cNvGrpSpPr/>
          <p:nvPr/>
        </p:nvGrpSpPr>
        <p:grpSpPr>
          <a:xfrm>
            <a:off x="13040209" y="-498820"/>
            <a:ext cx="5247791" cy="11067648"/>
            <a:chOff x="0" y="-57150"/>
            <a:chExt cx="1382134" cy="2914936"/>
          </a:xfrm>
        </p:grpSpPr>
        <p:sp>
          <p:nvSpPr>
            <p:cNvPr id="280" name="Google Shape;280;p20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0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20"/>
          <p:cNvSpPr/>
          <p:nvPr/>
        </p:nvSpPr>
        <p:spPr>
          <a:xfrm>
            <a:off x="13286819" y="1547337"/>
            <a:ext cx="4629790" cy="7710963"/>
          </a:xfrm>
          <a:custGeom>
            <a:rect b="b" l="l" r="r" t="t"/>
            <a:pathLst>
              <a:path extrusionOk="0" h="7710963" w="4629790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0"/>
          <p:cNvSpPr txBox="1"/>
          <p:nvPr/>
        </p:nvSpPr>
        <p:spPr>
          <a:xfrm>
            <a:off x="2969070" y="1250519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10</a:t>
            </a:r>
            <a:endParaRPr/>
          </a:p>
        </p:txBody>
      </p:sp>
      <p:sp>
        <p:nvSpPr>
          <p:cNvPr id="284" name="Google Shape;284;p20"/>
          <p:cNvSpPr txBox="1"/>
          <p:nvPr/>
        </p:nvSpPr>
        <p:spPr>
          <a:xfrm>
            <a:off x="1362935" y="4098174"/>
            <a:ext cx="11318767" cy="58703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was the first to introduce paper money?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Italy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China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Egypt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France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1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1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293" name="Google Shape;293;p21"/>
          <p:cNvSpPr txBox="1"/>
          <p:nvPr/>
        </p:nvSpPr>
        <p:spPr>
          <a:xfrm>
            <a:off x="4476784" y="4338903"/>
            <a:ext cx="9334431" cy="20896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28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China</a:t>
            </a:r>
            <a:endParaRPr/>
          </a:p>
        </p:txBody>
      </p:sp>
      <p:sp>
        <p:nvSpPr>
          <p:cNvPr id="294" name="Google Shape;294;p21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2"/>
          <p:cNvSpPr/>
          <p:nvPr/>
        </p:nvSpPr>
        <p:spPr>
          <a:xfrm rot="-1239993">
            <a:off x="14861958" y="770257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p22"/>
          <p:cNvGrpSpPr/>
          <p:nvPr/>
        </p:nvGrpSpPr>
        <p:grpSpPr>
          <a:xfrm>
            <a:off x="0" y="-357784"/>
            <a:ext cx="5247791" cy="11067648"/>
            <a:chOff x="0" y="-57150"/>
            <a:chExt cx="1382134" cy="2914936"/>
          </a:xfrm>
        </p:grpSpPr>
        <p:sp>
          <p:nvSpPr>
            <p:cNvPr id="301" name="Google Shape;301;p22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2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22"/>
          <p:cNvSpPr/>
          <p:nvPr/>
        </p:nvSpPr>
        <p:spPr>
          <a:xfrm>
            <a:off x="214157" y="3072248"/>
            <a:ext cx="4598404" cy="6063830"/>
          </a:xfrm>
          <a:custGeom>
            <a:rect b="b" l="l" r="r" t="t"/>
            <a:pathLst>
              <a:path extrusionOk="0" h="6063830" w="4598404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2"/>
          <p:cNvSpPr txBox="1"/>
          <p:nvPr/>
        </p:nvSpPr>
        <p:spPr>
          <a:xfrm>
            <a:off x="6213535" y="1225090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11</a:t>
            </a:r>
            <a:endParaRPr/>
          </a:p>
        </p:txBody>
      </p:sp>
      <p:sp>
        <p:nvSpPr>
          <p:cNvPr id="305" name="Google Shape;305;p22"/>
          <p:cNvSpPr txBox="1"/>
          <p:nvPr/>
        </p:nvSpPr>
        <p:spPr>
          <a:xfrm>
            <a:off x="6271250" y="4182650"/>
            <a:ext cx="9714900" cy="55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of these is NOT a currency?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Rupee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Franc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Peso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Sahara</a:t>
            </a:r>
            <a:endParaRPr sz="51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3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3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3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314" name="Google Shape;314;p23"/>
          <p:cNvSpPr txBox="1"/>
          <p:nvPr/>
        </p:nvSpPr>
        <p:spPr>
          <a:xfrm>
            <a:off x="3520714" y="4584820"/>
            <a:ext cx="11246572" cy="191347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6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4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Sahara</a:t>
            </a:r>
            <a:endParaRPr/>
          </a:p>
        </p:txBody>
      </p:sp>
      <p:sp>
        <p:nvSpPr>
          <p:cNvPr id="315" name="Google Shape;315;p23"/>
          <p:cNvSpPr/>
          <p:nvPr/>
        </p:nvSpPr>
        <p:spPr>
          <a:xfrm>
            <a:off x="15455015" y="8179982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8" y="0"/>
                </a:lnTo>
                <a:lnTo>
                  <a:pt x="1308778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4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1" name="Google Shape;321;p24"/>
          <p:cNvGrpSpPr/>
          <p:nvPr/>
        </p:nvGrpSpPr>
        <p:grpSpPr>
          <a:xfrm>
            <a:off x="13192609" y="-498820"/>
            <a:ext cx="5247791" cy="11067648"/>
            <a:chOff x="0" y="-57150"/>
            <a:chExt cx="1382134" cy="2914936"/>
          </a:xfrm>
        </p:grpSpPr>
        <p:sp>
          <p:nvSpPr>
            <p:cNvPr id="322" name="Google Shape;322;p24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4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24"/>
          <p:cNvSpPr/>
          <p:nvPr/>
        </p:nvSpPr>
        <p:spPr>
          <a:xfrm>
            <a:off x="13401309" y="1028700"/>
            <a:ext cx="4886691" cy="8623571"/>
          </a:xfrm>
          <a:custGeom>
            <a:rect b="b" l="l" r="r" t="t"/>
            <a:pathLst>
              <a:path extrusionOk="0" h="8623571" w="4886691">
                <a:moveTo>
                  <a:pt x="0" y="0"/>
                </a:moveTo>
                <a:lnTo>
                  <a:pt x="4886691" y="0"/>
                </a:lnTo>
                <a:lnTo>
                  <a:pt x="4886691" y="8623571"/>
                </a:lnTo>
                <a:lnTo>
                  <a:pt x="0" y="8623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4"/>
          <p:cNvSpPr txBox="1"/>
          <p:nvPr/>
        </p:nvSpPr>
        <p:spPr>
          <a:xfrm>
            <a:off x="3332142" y="433230"/>
            <a:ext cx="8869500" cy="16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12</a:t>
            </a:r>
            <a:endParaRPr/>
          </a:p>
        </p:txBody>
      </p:sp>
      <p:sp>
        <p:nvSpPr>
          <p:cNvPr id="326" name="Google Shape;326;p24"/>
          <p:cNvSpPr txBox="1"/>
          <p:nvPr/>
        </p:nvSpPr>
        <p:spPr>
          <a:xfrm>
            <a:off x="1113696" y="2425688"/>
            <a:ext cx="12078900" cy="71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What unusual feature can be found on some banknotes to help people who are visually impaired?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Braille-like markings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Raised printing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Different sized notes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All of these</a:t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5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5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5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5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335" name="Google Shape;335;p25"/>
          <p:cNvSpPr txBox="1"/>
          <p:nvPr/>
        </p:nvSpPr>
        <p:spPr>
          <a:xfrm>
            <a:off x="2743200" y="5000206"/>
            <a:ext cx="13594070" cy="16904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6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All of these</a:t>
            </a:r>
            <a:endParaRPr/>
          </a:p>
        </p:txBody>
      </p:sp>
      <p:sp>
        <p:nvSpPr>
          <p:cNvPr id="336" name="Google Shape;336;p25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"/>
          <p:cNvSpPr/>
          <p:nvPr/>
        </p:nvSpPr>
        <p:spPr>
          <a:xfrm rot="-1239993">
            <a:off x="14992949" y="455553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2" name="Google Shape;342;p26"/>
          <p:cNvGrpSpPr/>
          <p:nvPr/>
        </p:nvGrpSpPr>
        <p:grpSpPr>
          <a:xfrm>
            <a:off x="-354284" y="-498820"/>
            <a:ext cx="5247791" cy="11067648"/>
            <a:chOff x="0" y="-57150"/>
            <a:chExt cx="1382134" cy="2914936"/>
          </a:xfrm>
        </p:grpSpPr>
        <p:sp>
          <p:nvSpPr>
            <p:cNvPr id="343" name="Google Shape;343;p26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6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26"/>
          <p:cNvSpPr txBox="1"/>
          <p:nvPr/>
        </p:nvSpPr>
        <p:spPr>
          <a:xfrm>
            <a:off x="5247791" y="3877481"/>
            <a:ext cx="12536251" cy="7356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What does 'value for money' mean?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Always buying the cheapest option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Getting a good product or service for the price you pay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Spending as much as possible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Only buying things that are on sale 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351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ctr">
              <a:lnSpc>
                <a:spcPct val="1351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346" name="Google Shape;346;p26"/>
          <p:cNvSpPr/>
          <p:nvPr/>
        </p:nvSpPr>
        <p:spPr>
          <a:xfrm>
            <a:off x="305968" y="1547337"/>
            <a:ext cx="4816139" cy="7710963"/>
          </a:xfrm>
          <a:custGeom>
            <a:rect b="b" l="l" r="r" t="t"/>
            <a:pathLst>
              <a:path extrusionOk="0" h="7710963" w="4816139">
                <a:moveTo>
                  <a:pt x="0" y="0"/>
                </a:moveTo>
                <a:lnTo>
                  <a:pt x="4816138" y="0"/>
                </a:lnTo>
                <a:lnTo>
                  <a:pt x="4816138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6"/>
          <p:cNvSpPr txBox="1"/>
          <p:nvPr/>
        </p:nvSpPr>
        <p:spPr>
          <a:xfrm>
            <a:off x="6493535" y="828675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13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7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7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7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7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356" name="Google Shape;356;p27"/>
          <p:cNvSpPr txBox="1"/>
          <p:nvPr/>
        </p:nvSpPr>
        <p:spPr>
          <a:xfrm>
            <a:off x="2116462" y="4525666"/>
            <a:ext cx="14589773" cy="42061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2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Getting a good product or service for the price you pay</a:t>
            </a:r>
            <a:endParaRPr/>
          </a:p>
        </p:txBody>
      </p:sp>
      <p:sp>
        <p:nvSpPr>
          <p:cNvPr id="357" name="Google Shape;357;p27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8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3" name="Google Shape;363;p28"/>
          <p:cNvGrpSpPr/>
          <p:nvPr/>
        </p:nvGrpSpPr>
        <p:grpSpPr>
          <a:xfrm>
            <a:off x="13040209" y="-421539"/>
            <a:ext cx="5247791" cy="11067648"/>
            <a:chOff x="0" y="-57150"/>
            <a:chExt cx="1382134" cy="2914936"/>
          </a:xfrm>
        </p:grpSpPr>
        <p:sp>
          <p:nvSpPr>
            <p:cNvPr id="364" name="Google Shape;364;p28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8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6" name="Google Shape;366;p28"/>
          <p:cNvSpPr/>
          <p:nvPr/>
        </p:nvSpPr>
        <p:spPr>
          <a:xfrm>
            <a:off x="13268809" y="1690212"/>
            <a:ext cx="4629790" cy="7710963"/>
          </a:xfrm>
          <a:custGeom>
            <a:rect b="b" l="l" r="r" t="t"/>
            <a:pathLst>
              <a:path extrusionOk="0" h="7710963" w="4629790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8"/>
          <p:cNvSpPr txBox="1"/>
          <p:nvPr/>
        </p:nvSpPr>
        <p:spPr>
          <a:xfrm>
            <a:off x="3072480" y="917718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14</a:t>
            </a:r>
            <a:endParaRPr/>
          </a:p>
        </p:txBody>
      </p:sp>
      <p:sp>
        <p:nvSpPr>
          <p:cNvPr id="368" name="Google Shape;368;p28"/>
          <p:cNvSpPr txBox="1"/>
          <p:nvPr/>
        </p:nvSpPr>
        <p:spPr>
          <a:xfrm>
            <a:off x="2269373" y="3234968"/>
            <a:ext cx="9672576" cy="6548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has made banknotes out of plastic?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Australia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UK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Canada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All of the above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9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9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9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377" name="Google Shape;377;p29"/>
          <p:cNvSpPr txBox="1"/>
          <p:nvPr/>
        </p:nvSpPr>
        <p:spPr>
          <a:xfrm>
            <a:off x="4704262" y="4263319"/>
            <a:ext cx="8398602" cy="310693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92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All of the above</a:t>
            </a:r>
            <a:endParaRPr/>
          </a:p>
        </p:txBody>
      </p:sp>
      <p:sp>
        <p:nvSpPr>
          <p:cNvPr id="378" name="Google Shape;378;p29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"/>
          <p:cNvSpPr/>
          <p:nvPr/>
        </p:nvSpPr>
        <p:spPr>
          <a:xfrm rot="-1239993">
            <a:off x="15111190" y="795685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6" y="0"/>
                </a:lnTo>
                <a:lnTo>
                  <a:pt x="3120686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4" name="Google Shape;384;p30"/>
          <p:cNvGrpSpPr/>
          <p:nvPr/>
        </p:nvGrpSpPr>
        <p:grpSpPr>
          <a:xfrm>
            <a:off x="40221" y="-498820"/>
            <a:ext cx="5247791" cy="11067648"/>
            <a:chOff x="0" y="-57150"/>
            <a:chExt cx="1382134" cy="2914936"/>
          </a:xfrm>
        </p:grpSpPr>
        <p:sp>
          <p:nvSpPr>
            <p:cNvPr id="385" name="Google Shape;385;p30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30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7" name="Google Shape;387;p30"/>
          <p:cNvSpPr/>
          <p:nvPr/>
        </p:nvSpPr>
        <p:spPr>
          <a:xfrm>
            <a:off x="461007" y="2984813"/>
            <a:ext cx="4598404" cy="6063830"/>
          </a:xfrm>
          <a:custGeom>
            <a:rect b="b" l="l" r="r" t="t"/>
            <a:pathLst>
              <a:path extrusionOk="0" h="6063830" w="4598404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0"/>
          <p:cNvSpPr txBox="1"/>
          <p:nvPr/>
        </p:nvSpPr>
        <p:spPr>
          <a:xfrm>
            <a:off x="6213535" y="1250519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15</a:t>
            </a:r>
            <a:endParaRPr/>
          </a:p>
        </p:txBody>
      </p:sp>
      <p:sp>
        <p:nvSpPr>
          <p:cNvPr id="389" name="Google Shape;389;p30"/>
          <p:cNvSpPr txBox="1"/>
          <p:nvPr/>
        </p:nvSpPr>
        <p:spPr>
          <a:xfrm>
            <a:off x="5546871" y="3643630"/>
            <a:ext cx="11712429" cy="5834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once issued a square-shaped banknote?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99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Thailand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Australia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Fiji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Singapore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1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31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1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1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398" name="Google Shape;398;p31"/>
          <p:cNvSpPr txBox="1"/>
          <p:nvPr/>
        </p:nvSpPr>
        <p:spPr>
          <a:xfrm>
            <a:off x="2641839" y="4000500"/>
            <a:ext cx="13004322" cy="26866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28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Bermuda</a:t>
            </a:r>
            <a:endParaRPr/>
          </a:p>
        </p:txBody>
      </p:sp>
      <p:sp>
        <p:nvSpPr>
          <p:cNvPr id="399" name="Google Shape;399;p31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2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5" name="Google Shape;405;p32"/>
          <p:cNvGrpSpPr/>
          <p:nvPr/>
        </p:nvGrpSpPr>
        <p:grpSpPr>
          <a:xfrm>
            <a:off x="13040209" y="-498820"/>
            <a:ext cx="5247791" cy="11067648"/>
            <a:chOff x="0" y="-57150"/>
            <a:chExt cx="1382134" cy="2914936"/>
          </a:xfrm>
        </p:grpSpPr>
        <p:sp>
          <p:nvSpPr>
            <p:cNvPr id="406" name="Google Shape;406;p32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32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8" name="Google Shape;408;p32"/>
          <p:cNvSpPr/>
          <p:nvPr/>
        </p:nvSpPr>
        <p:spPr>
          <a:xfrm>
            <a:off x="13878161" y="1026412"/>
            <a:ext cx="4886691" cy="8623571"/>
          </a:xfrm>
          <a:custGeom>
            <a:rect b="b" l="l" r="r" t="t"/>
            <a:pathLst>
              <a:path extrusionOk="0" h="8623571" w="4886691">
                <a:moveTo>
                  <a:pt x="0" y="0"/>
                </a:moveTo>
                <a:lnTo>
                  <a:pt x="4886691" y="0"/>
                </a:lnTo>
                <a:lnTo>
                  <a:pt x="4886691" y="8623572"/>
                </a:lnTo>
                <a:lnTo>
                  <a:pt x="0" y="8623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32"/>
          <p:cNvSpPr txBox="1"/>
          <p:nvPr/>
        </p:nvSpPr>
        <p:spPr>
          <a:xfrm>
            <a:off x="3072480" y="1289932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16</a:t>
            </a:r>
            <a:endParaRPr/>
          </a:p>
        </p:txBody>
      </p:sp>
      <p:sp>
        <p:nvSpPr>
          <p:cNvPr id="410" name="Google Shape;410;p32"/>
          <p:cNvSpPr txBox="1"/>
          <p:nvPr/>
        </p:nvSpPr>
        <p:spPr>
          <a:xfrm>
            <a:off x="1501460" y="3879104"/>
            <a:ext cx="10440489" cy="6689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of these is a 'need' rather than a 'want'?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The latest games console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Designer clothes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Food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A new phone when your current one works perfectly 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3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3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3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3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419" name="Google Shape;419;p33"/>
          <p:cNvSpPr txBox="1"/>
          <p:nvPr/>
        </p:nvSpPr>
        <p:spPr>
          <a:xfrm>
            <a:off x="3962400" y="5327551"/>
            <a:ext cx="9906001" cy="16624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Food</a:t>
            </a:r>
            <a:endParaRPr/>
          </a:p>
        </p:txBody>
      </p:sp>
      <p:sp>
        <p:nvSpPr>
          <p:cNvPr id="420" name="Google Shape;420;p33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oogle Shape;425;p34"/>
          <p:cNvGrpSpPr/>
          <p:nvPr/>
        </p:nvGrpSpPr>
        <p:grpSpPr>
          <a:xfrm>
            <a:off x="-28575" y="-357784"/>
            <a:ext cx="5247791" cy="11067648"/>
            <a:chOff x="0" y="-57150"/>
            <a:chExt cx="1382134" cy="2914936"/>
          </a:xfrm>
        </p:grpSpPr>
        <p:sp>
          <p:nvSpPr>
            <p:cNvPr id="426" name="Google Shape;426;p34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EFBA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34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8" name="Google Shape;428;p34"/>
          <p:cNvSpPr/>
          <p:nvPr/>
        </p:nvSpPr>
        <p:spPr>
          <a:xfrm>
            <a:off x="431652" y="1288019"/>
            <a:ext cx="4816139" cy="7710963"/>
          </a:xfrm>
          <a:custGeom>
            <a:rect b="b" l="l" r="r" t="t"/>
            <a:pathLst>
              <a:path extrusionOk="0" h="7710963" w="4816139">
                <a:moveTo>
                  <a:pt x="0" y="0"/>
                </a:moveTo>
                <a:lnTo>
                  <a:pt x="4816139" y="0"/>
                </a:lnTo>
                <a:lnTo>
                  <a:pt x="4816139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4"/>
          <p:cNvSpPr txBox="1"/>
          <p:nvPr/>
        </p:nvSpPr>
        <p:spPr>
          <a:xfrm>
            <a:off x="6493535" y="1021319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17</a:t>
            </a:r>
            <a:endParaRPr/>
          </a:p>
        </p:txBody>
      </p:sp>
      <p:sp>
        <p:nvSpPr>
          <p:cNvPr id="430" name="Google Shape;430;p34"/>
          <p:cNvSpPr txBox="1"/>
          <p:nvPr/>
        </p:nvSpPr>
        <p:spPr>
          <a:xfrm>
            <a:off x="5711040" y="3458926"/>
            <a:ext cx="10910889" cy="69556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Which is usually a good reason to save money?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To prepare for something you want or need in the future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To spend it all at once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To avoid keeping track of your money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To make your money disappear 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  <p:sp>
        <p:nvSpPr>
          <p:cNvPr id="431" name="Google Shape;431;p34"/>
          <p:cNvSpPr/>
          <p:nvPr/>
        </p:nvSpPr>
        <p:spPr>
          <a:xfrm rot="256151">
            <a:off x="15061587" y="716728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5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5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5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5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440" name="Google Shape;440;p35"/>
          <p:cNvSpPr txBox="1"/>
          <p:nvPr/>
        </p:nvSpPr>
        <p:spPr>
          <a:xfrm>
            <a:off x="1028700" y="4525666"/>
            <a:ext cx="16551563" cy="277037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29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To prepare for something you want or need in the future</a:t>
            </a:r>
            <a:endParaRPr/>
          </a:p>
        </p:txBody>
      </p:sp>
      <p:sp>
        <p:nvSpPr>
          <p:cNvPr id="441" name="Google Shape;441;p35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6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7" name="Google Shape;447;p36"/>
          <p:cNvGrpSpPr/>
          <p:nvPr/>
        </p:nvGrpSpPr>
        <p:grpSpPr>
          <a:xfrm>
            <a:off x="13040209" y="-498820"/>
            <a:ext cx="5247791" cy="11067648"/>
            <a:chOff x="0" y="-57150"/>
            <a:chExt cx="1382134" cy="2914936"/>
          </a:xfrm>
        </p:grpSpPr>
        <p:sp>
          <p:nvSpPr>
            <p:cNvPr id="448" name="Google Shape;448;p36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95C02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36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36"/>
          <p:cNvSpPr/>
          <p:nvPr/>
        </p:nvSpPr>
        <p:spPr>
          <a:xfrm>
            <a:off x="13286819" y="1547337"/>
            <a:ext cx="4629790" cy="7710963"/>
          </a:xfrm>
          <a:custGeom>
            <a:rect b="b" l="l" r="r" t="t"/>
            <a:pathLst>
              <a:path extrusionOk="0" h="7710963" w="4629790">
                <a:moveTo>
                  <a:pt x="0" y="0"/>
                </a:moveTo>
                <a:lnTo>
                  <a:pt x="4629791" y="0"/>
                </a:lnTo>
                <a:lnTo>
                  <a:pt x="462979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36"/>
          <p:cNvSpPr txBox="1"/>
          <p:nvPr/>
        </p:nvSpPr>
        <p:spPr>
          <a:xfrm>
            <a:off x="2969070" y="1250519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18</a:t>
            </a:r>
            <a:endParaRPr/>
          </a:p>
        </p:txBody>
      </p:sp>
      <p:sp>
        <p:nvSpPr>
          <p:cNvPr id="452" name="Google Shape;452;p36"/>
          <p:cNvSpPr txBox="1"/>
          <p:nvPr/>
        </p:nvSpPr>
        <p:spPr>
          <a:xfrm>
            <a:off x="1666071" y="3788962"/>
            <a:ext cx="11318767" cy="5950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country once produced a banknote worth 100 trillion dollars?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India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USA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China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Zimbabwe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7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37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37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37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461" name="Google Shape;461;p37"/>
          <p:cNvSpPr txBox="1"/>
          <p:nvPr/>
        </p:nvSpPr>
        <p:spPr>
          <a:xfrm>
            <a:off x="3314769" y="4273570"/>
            <a:ext cx="11658463" cy="20896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28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Zimbabwe</a:t>
            </a:r>
            <a:endParaRPr/>
          </a:p>
        </p:txBody>
      </p:sp>
      <p:sp>
        <p:nvSpPr>
          <p:cNvPr id="462" name="Google Shape;462;p37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8"/>
          <p:cNvSpPr/>
          <p:nvPr/>
        </p:nvSpPr>
        <p:spPr>
          <a:xfrm rot="-1239993">
            <a:off x="14861958" y="770257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49"/>
                </a:lnTo>
                <a:lnTo>
                  <a:pt x="0" y="295684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8" name="Google Shape;468;p38"/>
          <p:cNvGrpSpPr/>
          <p:nvPr/>
        </p:nvGrpSpPr>
        <p:grpSpPr>
          <a:xfrm>
            <a:off x="0" y="-357784"/>
            <a:ext cx="5247791" cy="11067648"/>
            <a:chOff x="0" y="-57150"/>
            <a:chExt cx="1382134" cy="2914936"/>
          </a:xfrm>
        </p:grpSpPr>
        <p:sp>
          <p:nvSpPr>
            <p:cNvPr id="469" name="Google Shape;469;p38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A2E2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38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1" name="Google Shape;471;p38"/>
          <p:cNvSpPr/>
          <p:nvPr/>
        </p:nvSpPr>
        <p:spPr>
          <a:xfrm>
            <a:off x="214157" y="3072248"/>
            <a:ext cx="4598404" cy="6063830"/>
          </a:xfrm>
          <a:custGeom>
            <a:rect b="b" l="l" r="r" t="t"/>
            <a:pathLst>
              <a:path extrusionOk="0" h="6063830" w="4598404">
                <a:moveTo>
                  <a:pt x="0" y="0"/>
                </a:moveTo>
                <a:lnTo>
                  <a:pt x="4598404" y="0"/>
                </a:lnTo>
                <a:lnTo>
                  <a:pt x="4598404" y="6063830"/>
                </a:lnTo>
                <a:lnTo>
                  <a:pt x="0" y="6063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38"/>
          <p:cNvSpPr txBox="1"/>
          <p:nvPr/>
        </p:nvSpPr>
        <p:spPr>
          <a:xfrm>
            <a:off x="6213535" y="1225090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19</a:t>
            </a:r>
            <a:endParaRPr/>
          </a:p>
        </p:txBody>
      </p:sp>
      <p:sp>
        <p:nvSpPr>
          <p:cNvPr id="473" name="Google Shape;473;p38"/>
          <p:cNvSpPr txBox="1"/>
          <p:nvPr/>
        </p:nvSpPr>
        <p:spPr>
          <a:xfrm>
            <a:off x="5808701" y="2906310"/>
            <a:ext cx="11825100" cy="6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In ancient Rome, what everyday item was reportedly used as a form of payment or compensation?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Olive Oil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Bread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Salt</a:t>
            </a:r>
            <a:endParaRPr sz="50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9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39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39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39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482" name="Google Shape;482;p39"/>
          <p:cNvSpPr txBox="1"/>
          <p:nvPr/>
        </p:nvSpPr>
        <p:spPr>
          <a:xfrm>
            <a:off x="5257800" y="4460789"/>
            <a:ext cx="7100744" cy="191077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62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Salt</a:t>
            </a:r>
            <a:endParaRPr/>
          </a:p>
        </p:txBody>
      </p:sp>
      <p:sp>
        <p:nvSpPr>
          <p:cNvPr id="483" name="Google Shape;483;p39"/>
          <p:cNvSpPr/>
          <p:nvPr/>
        </p:nvSpPr>
        <p:spPr>
          <a:xfrm>
            <a:off x="15455015" y="8179982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8" y="0"/>
                </a:lnTo>
                <a:lnTo>
                  <a:pt x="1308778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0"/>
          <p:cNvSpPr/>
          <p:nvPr/>
        </p:nvSpPr>
        <p:spPr>
          <a:xfrm rot="256151">
            <a:off x="105728" y="462884"/>
            <a:ext cx="3120685" cy="2956849"/>
          </a:xfrm>
          <a:custGeom>
            <a:rect b="b" l="l" r="r" t="t"/>
            <a:pathLst>
              <a:path extrusionOk="0" h="2956849" w="3120685">
                <a:moveTo>
                  <a:pt x="0" y="0"/>
                </a:moveTo>
                <a:lnTo>
                  <a:pt x="3120685" y="0"/>
                </a:lnTo>
                <a:lnTo>
                  <a:pt x="3120685" y="2956850"/>
                </a:lnTo>
                <a:lnTo>
                  <a:pt x="0" y="29568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9" name="Google Shape;489;p40"/>
          <p:cNvGrpSpPr/>
          <p:nvPr/>
        </p:nvGrpSpPr>
        <p:grpSpPr>
          <a:xfrm>
            <a:off x="13192609" y="-498820"/>
            <a:ext cx="5247791" cy="11067648"/>
            <a:chOff x="0" y="-57150"/>
            <a:chExt cx="1382134" cy="2914936"/>
          </a:xfrm>
        </p:grpSpPr>
        <p:sp>
          <p:nvSpPr>
            <p:cNvPr id="490" name="Google Shape;490;p40"/>
            <p:cNvSpPr/>
            <p:nvPr/>
          </p:nvSpPr>
          <p:spPr>
            <a:xfrm>
              <a:off x="0" y="0"/>
              <a:ext cx="1382134" cy="2857786"/>
            </a:xfrm>
            <a:custGeom>
              <a:rect b="b" l="l" r="r" t="t"/>
              <a:pathLst>
                <a:path extrusionOk="0" h="2857786" w="1382134">
                  <a:moveTo>
                    <a:pt x="0" y="0"/>
                  </a:moveTo>
                  <a:lnTo>
                    <a:pt x="1382134" y="0"/>
                  </a:lnTo>
                  <a:lnTo>
                    <a:pt x="1382134" y="2857786"/>
                  </a:lnTo>
                  <a:lnTo>
                    <a:pt x="0" y="2857786"/>
                  </a:lnTo>
                  <a:close/>
                </a:path>
              </a:pathLst>
            </a:custGeom>
            <a:solidFill>
              <a:srgbClr val="0071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40"/>
            <p:cNvSpPr txBox="1"/>
            <p:nvPr/>
          </p:nvSpPr>
          <p:spPr>
            <a:xfrm>
              <a:off x="0" y="-57150"/>
              <a:ext cx="1382134" cy="291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2" name="Google Shape;492;p40"/>
          <p:cNvSpPr/>
          <p:nvPr/>
        </p:nvSpPr>
        <p:spPr>
          <a:xfrm>
            <a:off x="13401309" y="1028700"/>
            <a:ext cx="4886691" cy="8623571"/>
          </a:xfrm>
          <a:custGeom>
            <a:rect b="b" l="l" r="r" t="t"/>
            <a:pathLst>
              <a:path extrusionOk="0" h="8623571" w="4886691">
                <a:moveTo>
                  <a:pt x="0" y="0"/>
                </a:moveTo>
                <a:lnTo>
                  <a:pt x="4886691" y="0"/>
                </a:lnTo>
                <a:lnTo>
                  <a:pt x="4886691" y="8623571"/>
                </a:lnTo>
                <a:lnTo>
                  <a:pt x="0" y="8623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40"/>
          <p:cNvSpPr txBox="1"/>
          <p:nvPr/>
        </p:nvSpPr>
        <p:spPr>
          <a:xfrm>
            <a:off x="3332142" y="1211105"/>
            <a:ext cx="8869469" cy="1847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54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0854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uestion 20</a:t>
            </a:r>
            <a:endParaRPr/>
          </a:p>
        </p:txBody>
      </p:sp>
      <p:sp>
        <p:nvSpPr>
          <p:cNvPr id="494" name="Google Shape;494;p40"/>
          <p:cNvSpPr txBox="1"/>
          <p:nvPr/>
        </p:nvSpPr>
        <p:spPr>
          <a:xfrm>
            <a:off x="1177121" y="3224238"/>
            <a:ext cx="11348400" cy="75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Which animal is featured on the Australian one-dollar coin?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3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Kangaroo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B) Platypus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C) Echidna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D) Koala</a:t>
            </a:r>
            <a:endParaRPr/>
          </a:p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300">
              <a:solidFill>
                <a:srgbClr val="2B1E44"/>
              </a:solidFill>
              <a:latin typeface="Paytone One"/>
              <a:ea typeface="Paytone One"/>
              <a:cs typeface="Paytone One"/>
              <a:sym typeface="Paytone On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9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1"/>
          <p:cNvSpPr/>
          <p:nvPr/>
        </p:nvSpPr>
        <p:spPr>
          <a:xfrm rot="-5400000">
            <a:off x="-628900" y="7558747"/>
            <a:ext cx="4125113" cy="4114800"/>
          </a:xfrm>
          <a:custGeom>
            <a:rect b="b" l="l" r="r" t="t"/>
            <a:pathLst>
              <a:path extrusionOk="0"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1"/>
          <p:cNvSpPr/>
          <p:nvPr/>
        </p:nvSpPr>
        <p:spPr>
          <a:xfrm>
            <a:off x="11079546" y="-1086632"/>
            <a:ext cx="8750939" cy="5556846"/>
          </a:xfrm>
          <a:custGeom>
            <a:rect b="b" l="l" r="r" t="t"/>
            <a:pathLst>
              <a:path extrusionOk="0" h="5556846" w="8750939">
                <a:moveTo>
                  <a:pt x="0" y="0"/>
                </a:moveTo>
                <a:lnTo>
                  <a:pt x="8750939" y="0"/>
                </a:lnTo>
                <a:lnTo>
                  <a:pt x="8750939" y="5556847"/>
                </a:lnTo>
                <a:lnTo>
                  <a:pt x="0" y="555684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41"/>
          <p:cNvSpPr/>
          <p:nvPr/>
        </p:nvSpPr>
        <p:spPr>
          <a:xfrm>
            <a:off x="3491056" y="1028700"/>
            <a:ext cx="1262530" cy="1485329"/>
          </a:xfrm>
          <a:custGeom>
            <a:rect b="b" l="l" r="r" t="t"/>
            <a:pathLst>
              <a:path extrusionOk="0" h="1485329" w="1262530">
                <a:moveTo>
                  <a:pt x="0" y="0"/>
                </a:moveTo>
                <a:lnTo>
                  <a:pt x="1262530" y="0"/>
                </a:lnTo>
                <a:lnTo>
                  <a:pt x="1262530" y="1485329"/>
                </a:lnTo>
                <a:lnTo>
                  <a:pt x="0" y="14853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1"/>
          <p:cNvSpPr txBox="1"/>
          <p:nvPr/>
        </p:nvSpPr>
        <p:spPr>
          <a:xfrm>
            <a:off x="4715148" y="1569578"/>
            <a:ext cx="8857704" cy="2272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81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Answ</a:t>
            </a:r>
            <a:r>
              <a:rPr lang="en-US" sz="13281" u="none" strike="noStrike">
                <a:solidFill>
                  <a:srgbClr val="00718F"/>
                </a:solidFill>
                <a:latin typeface="Arial"/>
                <a:ea typeface="Arial"/>
                <a:cs typeface="Arial"/>
                <a:sym typeface="Arial"/>
              </a:rPr>
              <a:t>er</a:t>
            </a:r>
            <a:endParaRPr/>
          </a:p>
        </p:txBody>
      </p:sp>
      <p:sp>
        <p:nvSpPr>
          <p:cNvPr id="503" name="Google Shape;503;p41"/>
          <p:cNvSpPr txBox="1"/>
          <p:nvPr/>
        </p:nvSpPr>
        <p:spPr>
          <a:xfrm>
            <a:off x="4376993" y="4587965"/>
            <a:ext cx="9996344" cy="167994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35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rgbClr val="2B1E44"/>
                </a:solidFill>
                <a:latin typeface="Paytone One"/>
                <a:ea typeface="Paytone One"/>
                <a:cs typeface="Paytone One"/>
                <a:sym typeface="Paytone One"/>
              </a:rPr>
              <a:t> A) Kangaroo</a:t>
            </a:r>
            <a:endParaRPr/>
          </a:p>
        </p:txBody>
      </p:sp>
      <p:sp>
        <p:nvSpPr>
          <p:cNvPr id="504" name="Google Shape;504;p41"/>
          <p:cNvSpPr/>
          <p:nvPr/>
        </p:nvSpPr>
        <p:spPr>
          <a:xfrm>
            <a:off x="13718948" y="7718561"/>
            <a:ext cx="1308778" cy="1539739"/>
          </a:xfrm>
          <a:custGeom>
            <a:rect b="b" l="l" r="r" t="t"/>
            <a:pathLst>
              <a:path extrusionOk="0" h="1539739" w="1308778">
                <a:moveTo>
                  <a:pt x="0" y="0"/>
                </a:moveTo>
                <a:lnTo>
                  <a:pt x="1308777" y="0"/>
                </a:lnTo>
                <a:lnTo>
                  <a:pt x="1308777" y="1539739"/>
                </a:lnTo>
                <a:lnTo>
                  <a:pt x="0" y="153973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Wright, Leanne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0x01010073F9C58B99D60B478C592CDD689F36D8</vt:lpwstr>
  </property>
</Properties>
</file>