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9" r:id="rId7"/>
    <p:sldId id="261" r:id="rId8"/>
    <p:sldId id="263" r:id="rId9"/>
    <p:sldId id="265" r:id="rId10"/>
    <p:sldId id="267" r:id="rId11"/>
    <p:sldId id="269" r:id="rId12"/>
    <p:sldId id="271" r:id="rId13"/>
    <p:sldId id="273" r:id="rId14"/>
    <p:sldId id="275" r:id="rId15"/>
    <p:sldId id="277" r:id="rId16"/>
    <p:sldId id="279" r:id="rId17"/>
    <p:sldId id="281" r:id="rId18"/>
    <p:sldId id="283" r:id="rId19"/>
    <p:sldId id="285" r:id="rId20"/>
    <p:sldId id="287" r:id="rId21"/>
    <p:sldId id="289" r:id="rId22"/>
    <p:sldId id="291" r:id="rId23"/>
    <p:sldId id="293" r:id="rId24"/>
    <p:sldId id="295" r:id="rId25"/>
  </p:sldIdLst>
  <p:sldSz cx="18288000" cy="10287000"/>
  <p:notesSz cx="6858000" cy="9144000"/>
  <p:embeddedFontLst>
    <p:embeddedFont>
      <p:font typeface="Luducudu" charset="0"/>
      <p:regular r:id="rId26"/>
    </p:embeddedFont>
    <p:embeddedFont>
      <p:font typeface="Paytone One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22" autoAdjust="0"/>
  </p:normalViewPr>
  <p:slideViewPr>
    <p:cSldViewPr>
      <p:cViewPr varScale="1">
        <p:scale>
          <a:sx n="39" d="100"/>
          <a:sy n="39" d="100"/>
        </p:scale>
        <p:origin x="96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1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40793"/>
            <a:ext cx="5247791" cy="10850657"/>
            <a:chOff x="0" y="0"/>
            <a:chExt cx="1382134" cy="28577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EFBAF7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31652" y="1288019"/>
            <a:ext cx="4816139" cy="7710963"/>
          </a:xfrm>
          <a:custGeom>
            <a:avLst/>
            <a:gdLst/>
            <a:ahLst/>
            <a:cxnLst/>
            <a:rect l="l" t="t" r="r" b="b"/>
            <a:pathLst>
              <a:path w="4816139" h="7710963">
                <a:moveTo>
                  <a:pt x="0" y="0"/>
                </a:moveTo>
                <a:lnTo>
                  <a:pt x="4816139" y="0"/>
                </a:lnTo>
                <a:lnTo>
                  <a:pt x="4816139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6493535" y="1368760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187471" y="3795156"/>
            <a:ext cx="8149849" cy="520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00"/>
              </a:lnSpc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What colour is the American dollar bill?</a:t>
            </a:r>
          </a:p>
          <a:p>
            <a:pPr algn="l">
              <a:lnSpc>
                <a:spcPts val="5900"/>
              </a:lnSpc>
            </a:pPr>
            <a:endParaRPr lang="en-US" sz="50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5900"/>
              </a:lnSpc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Blue</a:t>
            </a:r>
          </a:p>
          <a:p>
            <a:pPr algn="l">
              <a:lnSpc>
                <a:spcPts val="5900"/>
              </a:lnSpc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Green</a:t>
            </a:r>
          </a:p>
          <a:p>
            <a:pPr algn="l">
              <a:lnSpc>
                <a:spcPts val="5900"/>
              </a:lnSpc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Purple</a:t>
            </a:r>
          </a:p>
          <a:p>
            <a:pPr algn="l">
              <a:lnSpc>
                <a:spcPts val="5900"/>
              </a:lnSpc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Orange</a:t>
            </a:r>
          </a:p>
        </p:txBody>
      </p:sp>
      <p:sp>
        <p:nvSpPr>
          <p:cNvPr id="8" name="Freeform 8"/>
          <p:cNvSpPr/>
          <p:nvPr/>
        </p:nvSpPr>
        <p:spPr>
          <a:xfrm rot="256151">
            <a:off x="14032887" y="6189397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5" y="0"/>
                </a:lnTo>
                <a:lnTo>
                  <a:pt x="3120685" y="2956849"/>
                </a:lnTo>
                <a:lnTo>
                  <a:pt x="0" y="29568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56151">
            <a:off x="105728" y="462884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13040209" y="-281829"/>
            <a:ext cx="5247791" cy="10850657"/>
            <a:chOff x="0" y="0"/>
            <a:chExt cx="1382134" cy="2857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95C02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286819" y="1547337"/>
            <a:ext cx="4629790" cy="7710963"/>
          </a:xfrm>
          <a:custGeom>
            <a:avLst/>
            <a:gdLst/>
            <a:ahLst/>
            <a:cxnLst/>
            <a:rect l="l" t="t" r="r" b="b"/>
            <a:pathLst>
              <a:path w="4629790" h="7710963">
                <a:moveTo>
                  <a:pt x="0" y="0"/>
                </a:moveTo>
                <a:lnTo>
                  <a:pt x="4629791" y="0"/>
                </a:lnTo>
                <a:lnTo>
                  <a:pt x="4629791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2969070" y="1250519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4121404"/>
            <a:ext cx="11318767" cy="5136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82"/>
              </a:lnSpc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If you had to choose, which would make you richer over time?</a:t>
            </a:r>
          </a:p>
          <a:p>
            <a:pPr algn="l">
              <a:lnSpc>
                <a:spcPts val="5782"/>
              </a:lnSpc>
            </a:pPr>
            <a:endParaRPr lang="en-US" sz="49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5782"/>
              </a:lnSpc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Saving €5 every week</a:t>
            </a:r>
          </a:p>
          <a:p>
            <a:pPr algn="l">
              <a:lnSpc>
                <a:spcPts val="5782"/>
              </a:lnSpc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Spending €5 every week</a:t>
            </a:r>
          </a:p>
          <a:p>
            <a:pPr algn="l">
              <a:lnSpc>
                <a:spcPts val="5782"/>
              </a:lnSpc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Saving €5 every month</a:t>
            </a:r>
          </a:p>
          <a:p>
            <a:pPr algn="l">
              <a:lnSpc>
                <a:spcPts val="5782"/>
              </a:lnSpc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Hiding €5 under your mattress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239993">
            <a:off x="14861958" y="770257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5" y="0"/>
                </a:lnTo>
                <a:lnTo>
                  <a:pt x="3120685" y="2956849"/>
                </a:lnTo>
                <a:lnTo>
                  <a:pt x="0" y="29568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0" y="-140793"/>
            <a:ext cx="5247791" cy="10850657"/>
            <a:chOff x="0" y="0"/>
            <a:chExt cx="1382134" cy="2857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A2E2E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214157" y="3072248"/>
            <a:ext cx="4598404" cy="6063830"/>
          </a:xfrm>
          <a:custGeom>
            <a:avLst/>
            <a:gdLst/>
            <a:ahLst/>
            <a:cxnLst/>
            <a:rect l="l" t="t" r="r" b="b"/>
            <a:pathLst>
              <a:path w="4598404" h="6063830">
                <a:moveTo>
                  <a:pt x="0" y="0"/>
                </a:moveTo>
                <a:lnTo>
                  <a:pt x="4598404" y="0"/>
                </a:lnTo>
                <a:lnTo>
                  <a:pt x="4598404" y="6063830"/>
                </a:lnTo>
                <a:lnTo>
                  <a:pt x="0" y="60638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6213535" y="1225090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715000" y="4185206"/>
            <a:ext cx="10988062" cy="594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one is most likely to be a WANT rather than a NEED?</a:t>
            </a:r>
          </a:p>
          <a:p>
            <a:pPr algn="l">
              <a:lnSpc>
                <a:spcPts val="5900"/>
              </a:lnSpc>
            </a:pPr>
            <a:endParaRPr lang="en-US" sz="50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Electricity</a:t>
            </a:r>
          </a:p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Food</a:t>
            </a:r>
          </a:p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A new pair of designer shoes</a:t>
            </a:r>
          </a:p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A place to live </a:t>
            </a:r>
          </a:p>
          <a:p>
            <a:pPr algn="l">
              <a:lnSpc>
                <a:spcPts val="5900"/>
              </a:lnSpc>
            </a:pPr>
            <a:endParaRPr lang="en-US" sz="50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56151">
            <a:off x="105728" y="462884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13192609" y="-281829"/>
            <a:ext cx="5247791" cy="10850657"/>
            <a:chOff x="0" y="0"/>
            <a:chExt cx="1382134" cy="2857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00718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401309" y="1028700"/>
            <a:ext cx="4886691" cy="8623571"/>
          </a:xfrm>
          <a:custGeom>
            <a:avLst/>
            <a:gdLst/>
            <a:ahLst/>
            <a:cxnLst/>
            <a:rect l="l" t="t" r="r" b="b"/>
            <a:pathLst>
              <a:path w="4886691" h="8623571">
                <a:moveTo>
                  <a:pt x="0" y="0"/>
                </a:moveTo>
                <a:lnTo>
                  <a:pt x="4886691" y="0"/>
                </a:lnTo>
                <a:lnTo>
                  <a:pt x="4886691" y="8623571"/>
                </a:lnTo>
                <a:lnTo>
                  <a:pt x="0" y="86235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3332142" y="1211105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13621" y="3779863"/>
            <a:ext cx="11348351" cy="6463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4"/>
              </a:lnSpc>
            </a:pPr>
            <a:r>
              <a:rPr lang="en-US" sz="53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You save €2/£2 every time you do a household chore. How many chores would you need to do to make €/£20?</a:t>
            </a:r>
          </a:p>
          <a:p>
            <a:pPr algn="l">
              <a:lnSpc>
                <a:spcPts val="6254"/>
              </a:lnSpc>
            </a:pPr>
            <a:r>
              <a:rPr lang="en-US" sz="53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5</a:t>
            </a:r>
          </a:p>
          <a:p>
            <a:pPr algn="l">
              <a:lnSpc>
                <a:spcPts val="6254"/>
              </a:lnSpc>
            </a:pPr>
            <a:r>
              <a:rPr lang="en-US" sz="53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10</a:t>
            </a:r>
          </a:p>
          <a:p>
            <a:pPr algn="l">
              <a:lnSpc>
                <a:spcPts val="6254"/>
              </a:lnSpc>
            </a:pPr>
            <a:r>
              <a:rPr lang="en-US" sz="53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20 </a:t>
            </a:r>
          </a:p>
          <a:p>
            <a:pPr algn="l">
              <a:lnSpc>
                <a:spcPts val="6254"/>
              </a:lnSpc>
            </a:pPr>
            <a:endParaRPr lang="en-US" sz="53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239993">
            <a:off x="14992949" y="2368114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5" y="0"/>
                </a:lnTo>
                <a:lnTo>
                  <a:pt x="3120685" y="2956849"/>
                </a:lnTo>
                <a:lnTo>
                  <a:pt x="0" y="29568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0" y="-281829"/>
            <a:ext cx="5247791" cy="10850657"/>
            <a:chOff x="0" y="0"/>
            <a:chExt cx="1382134" cy="2857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EFBAF7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751749" y="3545348"/>
            <a:ext cx="8819829" cy="7938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36"/>
              </a:lnSpc>
            </a:pPr>
            <a:r>
              <a:rPr lang="en-US" sz="52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Which country uses the yen as its currency?</a:t>
            </a:r>
          </a:p>
          <a:p>
            <a:pPr algn="l">
              <a:lnSpc>
                <a:spcPts val="6136"/>
              </a:lnSpc>
            </a:pPr>
            <a:endParaRPr lang="en-US" sz="52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6136"/>
              </a:lnSpc>
            </a:pPr>
            <a:r>
              <a:rPr lang="en-US" sz="52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China</a:t>
            </a:r>
          </a:p>
          <a:p>
            <a:pPr algn="l">
              <a:lnSpc>
                <a:spcPts val="6136"/>
              </a:lnSpc>
            </a:pPr>
            <a:r>
              <a:rPr lang="en-US" sz="52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Japan</a:t>
            </a:r>
          </a:p>
          <a:p>
            <a:pPr algn="l">
              <a:lnSpc>
                <a:spcPts val="6136"/>
              </a:lnSpc>
            </a:pPr>
            <a:r>
              <a:rPr lang="en-US" sz="52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Thailand</a:t>
            </a:r>
          </a:p>
          <a:p>
            <a:pPr algn="l">
              <a:lnSpc>
                <a:spcPts val="6136"/>
              </a:lnSpc>
            </a:pPr>
            <a:r>
              <a:rPr lang="en-US" sz="52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South Korea</a:t>
            </a:r>
          </a:p>
          <a:p>
            <a:pPr algn="l">
              <a:lnSpc>
                <a:spcPts val="6136"/>
              </a:lnSpc>
            </a:pPr>
            <a:endParaRPr lang="en-US" sz="52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6961"/>
              </a:lnSpc>
            </a:pPr>
            <a:endParaRPr lang="en-US" sz="52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ctr">
              <a:lnSpc>
                <a:spcPts val="6961"/>
              </a:lnSpc>
            </a:pPr>
            <a:endParaRPr lang="en-US" sz="52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305968" y="1547337"/>
            <a:ext cx="4816139" cy="7710963"/>
          </a:xfrm>
          <a:custGeom>
            <a:avLst/>
            <a:gdLst/>
            <a:ahLst/>
            <a:cxnLst/>
            <a:rect l="l" t="t" r="r" b="b"/>
            <a:pathLst>
              <a:path w="4816139" h="7710963">
                <a:moveTo>
                  <a:pt x="0" y="0"/>
                </a:moveTo>
                <a:lnTo>
                  <a:pt x="4816138" y="0"/>
                </a:lnTo>
                <a:lnTo>
                  <a:pt x="4816138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8" name="TextBox 8"/>
          <p:cNvSpPr txBox="1"/>
          <p:nvPr/>
        </p:nvSpPr>
        <p:spPr>
          <a:xfrm>
            <a:off x="6493535" y="828675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56151">
            <a:off x="105728" y="462884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13040209" y="-204548"/>
            <a:ext cx="5247791" cy="10850657"/>
            <a:chOff x="0" y="0"/>
            <a:chExt cx="1382134" cy="2857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95C02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268809" y="1690212"/>
            <a:ext cx="4629790" cy="7710963"/>
          </a:xfrm>
          <a:custGeom>
            <a:avLst/>
            <a:gdLst/>
            <a:ahLst/>
            <a:cxnLst/>
            <a:rect l="l" t="t" r="r" b="b"/>
            <a:pathLst>
              <a:path w="4629790" h="7710963">
                <a:moveTo>
                  <a:pt x="0" y="0"/>
                </a:moveTo>
                <a:lnTo>
                  <a:pt x="4629791" y="0"/>
                </a:lnTo>
                <a:lnTo>
                  <a:pt x="4629791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3072480" y="917718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69373" y="3234968"/>
            <a:ext cx="9672576" cy="1083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Which country once made a coin shaped like a triangle?</a:t>
            </a:r>
          </a:p>
          <a:p>
            <a:pPr algn="l">
              <a:lnSpc>
                <a:spcPts val="6489"/>
              </a:lnSpc>
            </a:pPr>
            <a:endParaRPr lang="en-US" sz="5499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The Cook Islands</a:t>
            </a:r>
          </a:p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Ireland</a:t>
            </a:r>
          </a:p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Canada</a:t>
            </a:r>
          </a:p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Brazil</a:t>
            </a:r>
          </a:p>
          <a:p>
            <a:pPr algn="l">
              <a:lnSpc>
                <a:spcPts val="6489"/>
              </a:lnSpc>
            </a:pPr>
            <a:endParaRPr lang="en-US" sz="5499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6489"/>
              </a:lnSpc>
            </a:pPr>
            <a:endParaRPr lang="en-US" sz="5499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6489"/>
              </a:lnSpc>
            </a:pPr>
            <a:endParaRPr lang="en-US" sz="5499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6489"/>
              </a:lnSpc>
            </a:pPr>
            <a:endParaRPr lang="en-US" sz="5499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6489"/>
              </a:lnSpc>
            </a:pPr>
            <a:endParaRPr lang="en-US" sz="5499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239993">
            <a:off x="15111190" y="795685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6" y="0"/>
                </a:lnTo>
                <a:lnTo>
                  <a:pt x="3120686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40221" y="-281829"/>
            <a:ext cx="5247791" cy="10850657"/>
            <a:chOff x="0" y="0"/>
            <a:chExt cx="1382134" cy="2857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A2E2E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61007" y="2984813"/>
            <a:ext cx="4598404" cy="6063830"/>
          </a:xfrm>
          <a:custGeom>
            <a:avLst/>
            <a:gdLst/>
            <a:ahLst/>
            <a:cxnLst/>
            <a:rect l="l" t="t" r="r" b="b"/>
            <a:pathLst>
              <a:path w="4598404" h="6063830">
                <a:moveTo>
                  <a:pt x="0" y="0"/>
                </a:moveTo>
                <a:lnTo>
                  <a:pt x="4598404" y="0"/>
                </a:lnTo>
                <a:lnTo>
                  <a:pt x="4598404" y="6063830"/>
                </a:lnTo>
                <a:lnTo>
                  <a:pt x="0" y="60638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6248400" y="962190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 dirty="0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 dirty="0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7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4AFAF60D-014E-6F3F-351F-FBE409F0F816}"/>
              </a:ext>
            </a:extLst>
          </p:cNvPr>
          <p:cNvSpPr txBox="1"/>
          <p:nvPr/>
        </p:nvSpPr>
        <p:spPr>
          <a:xfrm>
            <a:off x="5708798" y="3267491"/>
            <a:ext cx="10652431" cy="66684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country has had a banknote that features a polar bear?</a:t>
            </a:r>
          </a:p>
          <a:p>
            <a:pPr algn="l">
              <a:lnSpc>
                <a:spcPts val="6489"/>
              </a:lnSpc>
            </a:pPr>
            <a:endParaRPr lang="en-US" sz="5499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Greenland</a:t>
            </a:r>
          </a:p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Iceland</a:t>
            </a:r>
          </a:p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Russia</a:t>
            </a:r>
          </a:p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Finland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56151">
            <a:off x="105728" y="462884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13040209" y="-281829"/>
            <a:ext cx="5247791" cy="10850657"/>
            <a:chOff x="0" y="0"/>
            <a:chExt cx="1382134" cy="2857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00718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878161" y="1026412"/>
            <a:ext cx="4886691" cy="8623571"/>
          </a:xfrm>
          <a:custGeom>
            <a:avLst/>
            <a:gdLst/>
            <a:ahLst/>
            <a:cxnLst/>
            <a:rect l="l" t="t" r="r" b="b"/>
            <a:pathLst>
              <a:path w="4886691" h="8623571">
                <a:moveTo>
                  <a:pt x="0" y="0"/>
                </a:moveTo>
                <a:lnTo>
                  <a:pt x="4886691" y="0"/>
                </a:lnTo>
                <a:lnTo>
                  <a:pt x="4886691" y="8623572"/>
                </a:lnTo>
                <a:lnTo>
                  <a:pt x="0" y="86235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3072480" y="1289932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8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4446159"/>
            <a:ext cx="12011509" cy="5296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Why did some ancient coins have holes in them?</a:t>
            </a:r>
          </a:p>
          <a:p>
            <a:pPr algn="l">
              <a:lnSpc>
                <a:spcPts val="5900"/>
              </a:lnSpc>
            </a:pPr>
            <a:endParaRPr lang="en-US" sz="50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They were broken</a:t>
            </a:r>
          </a:p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They could be carried on strings</a:t>
            </a:r>
          </a:p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They were made for children</a:t>
            </a:r>
          </a:p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To make them lighter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40793"/>
            <a:ext cx="5247791" cy="10850657"/>
            <a:chOff x="0" y="0"/>
            <a:chExt cx="1382134" cy="28577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EFBAF7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31652" y="1288019"/>
            <a:ext cx="4816139" cy="7710963"/>
          </a:xfrm>
          <a:custGeom>
            <a:avLst/>
            <a:gdLst/>
            <a:ahLst/>
            <a:cxnLst/>
            <a:rect l="l" t="t" r="r" b="b"/>
            <a:pathLst>
              <a:path w="4816139" h="7710963">
                <a:moveTo>
                  <a:pt x="0" y="0"/>
                </a:moveTo>
                <a:lnTo>
                  <a:pt x="4816139" y="0"/>
                </a:lnTo>
                <a:lnTo>
                  <a:pt x="4816139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6493535" y="1368760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9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846941" y="4483862"/>
            <a:ext cx="12441059" cy="5870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82"/>
              </a:lnSpc>
            </a:pPr>
            <a:r>
              <a:rPr lang="en-US" sz="49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of these is most likely to help </a:t>
            </a:r>
          </a:p>
          <a:p>
            <a:pPr algn="l">
              <a:lnSpc>
                <a:spcPts val="5782"/>
              </a:lnSpc>
            </a:pPr>
            <a:r>
              <a:rPr lang="en-US" sz="49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you save money?</a:t>
            </a:r>
          </a:p>
          <a:p>
            <a:pPr algn="l">
              <a:lnSpc>
                <a:spcPts val="5782"/>
              </a:lnSpc>
            </a:pPr>
            <a:endParaRPr lang="en-US" sz="49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5782"/>
              </a:lnSpc>
            </a:pPr>
            <a:r>
              <a:rPr lang="en-US" sz="49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Making a savings plan</a:t>
            </a:r>
          </a:p>
          <a:p>
            <a:pPr algn="l">
              <a:lnSpc>
                <a:spcPts val="5782"/>
              </a:lnSpc>
            </a:pPr>
            <a:r>
              <a:rPr lang="en-US" sz="49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Buying everything you see</a:t>
            </a:r>
          </a:p>
          <a:p>
            <a:pPr algn="l">
              <a:lnSpc>
                <a:spcPts val="5782"/>
              </a:lnSpc>
            </a:pPr>
            <a:r>
              <a:rPr lang="en-US" sz="49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Never checking your bank balance</a:t>
            </a:r>
          </a:p>
          <a:p>
            <a:pPr algn="l">
              <a:lnSpc>
                <a:spcPts val="5782"/>
              </a:lnSpc>
            </a:pPr>
            <a:r>
              <a:rPr lang="en-US" sz="49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Spending before you think </a:t>
            </a:r>
          </a:p>
          <a:p>
            <a:pPr algn="l">
              <a:lnSpc>
                <a:spcPts val="5782"/>
              </a:lnSpc>
            </a:pPr>
            <a:endParaRPr lang="en-US" sz="49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  <p:sp>
        <p:nvSpPr>
          <p:cNvPr id="8" name="Freeform 8"/>
          <p:cNvSpPr/>
          <p:nvPr/>
        </p:nvSpPr>
        <p:spPr>
          <a:xfrm rot="256151">
            <a:off x="15061587" y="716728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56151">
            <a:off x="105728" y="462884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13040209" y="-281829"/>
            <a:ext cx="5247791" cy="10850657"/>
            <a:chOff x="0" y="0"/>
            <a:chExt cx="1382134" cy="2857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95C02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286819" y="1547337"/>
            <a:ext cx="4629790" cy="7710963"/>
          </a:xfrm>
          <a:custGeom>
            <a:avLst/>
            <a:gdLst/>
            <a:ahLst/>
            <a:cxnLst/>
            <a:rect l="l" t="t" r="r" b="b"/>
            <a:pathLst>
              <a:path w="4629790" h="7710963">
                <a:moveTo>
                  <a:pt x="0" y="0"/>
                </a:moveTo>
                <a:lnTo>
                  <a:pt x="4629791" y="0"/>
                </a:lnTo>
                <a:lnTo>
                  <a:pt x="4629791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2969070" y="1250519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10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62935" y="4098174"/>
            <a:ext cx="11318767" cy="5870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82"/>
              </a:lnSpc>
            </a:pPr>
            <a:r>
              <a:rPr lang="en-US" sz="49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country was the first to introduce paper money?</a:t>
            </a:r>
          </a:p>
          <a:p>
            <a:pPr algn="l">
              <a:lnSpc>
                <a:spcPts val="5782"/>
              </a:lnSpc>
            </a:pPr>
            <a:endParaRPr lang="en-US" sz="49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5782"/>
              </a:lnSpc>
            </a:pPr>
            <a:r>
              <a:rPr lang="en-US" sz="49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Italy</a:t>
            </a:r>
          </a:p>
          <a:p>
            <a:pPr algn="l">
              <a:lnSpc>
                <a:spcPts val="5782"/>
              </a:lnSpc>
            </a:pPr>
            <a:r>
              <a:rPr lang="en-US" sz="49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China</a:t>
            </a:r>
          </a:p>
          <a:p>
            <a:pPr algn="l">
              <a:lnSpc>
                <a:spcPts val="5782"/>
              </a:lnSpc>
            </a:pPr>
            <a:r>
              <a:rPr lang="en-US" sz="49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Egypt</a:t>
            </a:r>
          </a:p>
          <a:p>
            <a:pPr algn="l">
              <a:lnSpc>
                <a:spcPts val="5782"/>
              </a:lnSpc>
            </a:pPr>
            <a:r>
              <a:rPr lang="en-US" sz="49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France</a:t>
            </a:r>
          </a:p>
          <a:p>
            <a:pPr algn="l">
              <a:lnSpc>
                <a:spcPts val="5782"/>
              </a:lnSpc>
            </a:pPr>
            <a:endParaRPr lang="en-US" sz="49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239993">
            <a:off x="14861958" y="770257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5" y="0"/>
                </a:lnTo>
                <a:lnTo>
                  <a:pt x="3120685" y="2956849"/>
                </a:lnTo>
                <a:lnTo>
                  <a:pt x="0" y="29568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0" y="-140793"/>
            <a:ext cx="5247791" cy="10850657"/>
            <a:chOff x="0" y="0"/>
            <a:chExt cx="1382134" cy="2857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A2E2E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214157" y="3072248"/>
            <a:ext cx="4598404" cy="6063830"/>
          </a:xfrm>
          <a:custGeom>
            <a:avLst/>
            <a:gdLst/>
            <a:ahLst/>
            <a:cxnLst/>
            <a:rect l="l" t="t" r="r" b="b"/>
            <a:pathLst>
              <a:path w="4598404" h="6063830">
                <a:moveTo>
                  <a:pt x="0" y="0"/>
                </a:moveTo>
                <a:lnTo>
                  <a:pt x="4598404" y="0"/>
                </a:lnTo>
                <a:lnTo>
                  <a:pt x="4598404" y="6063830"/>
                </a:lnTo>
                <a:lnTo>
                  <a:pt x="0" y="60638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6213535" y="1225090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11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71238" y="4182660"/>
            <a:ext cx="8435362" cy="6258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135"/>
              </a:lnSpc>
            </a:pPr>
            <a:r>
              <a:rPr lang="en-US" sz="51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of these is NOT a currency?</a:t>
            </a:r>
          </a:p>
          <a:p>
            <a:pPr algn="l">
              <a:lnSpc>
                <a:spcPts val="6135"/>
              </a:lnSpc>
            </a:pPr>
            <a:endParaRPr lang="en-US" sz="5199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6135"/>
              </a:lnSpc>
            </a:pPr>
            <a:r>
              <a:rPr lang="en-US" sz="51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Rupee</a:t>
            </a:r>
          </a:p>
          <a:p>
            <a:pPr algn="l">
              <a:lnSpc>
                <a:spcPts val="6135"/>
              </a:lnSpc>
            </a:pPr>
            <a:r>
              <a:rPr lang="en-US" sz="51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Franc</a:t>
            </a:r>
          </a:p>
          <a:p>
            <a:pPr algn="l">
              <a:lnSpc>
                <a:spcPts val="6135"/>
              </a:lnSpc>
            </a:pPr>
            <a:r>
              <a:rPr lang="en-US" sz="51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Peso</a:t>
            </a:r>
          </a:p>
          <a:p>
            <a:pPr algn="l">
              <a:lnSpc>
                <a:spcPts val="6135"/>
              </a:lnSpc>
            </a:pPr>
            <a:r>
              <a:rPr lang="en-US" sz="51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Sahara</a:t>
            </a:r>
          </a:p>
          <a:p>
            <a:pPr algn="l">
              <a:lnSpc>
                <a:spcPts val="6135"/>
              </a:lnSpc>
            </a:pPr>
            <a:endParaRPr lang="en-US" sz="5199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56151">
            <a:off x="105728" y="462884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13192609" y="-281829"/>
            <a:ext cx="5247791" cy="10850657"/>
            <a:chOff x="0" y="0"/>
            <a:chExt cx="1382134" cy="2857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00718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401309" y="1028700"/>
            <a:ext cx="4886691" cy="8623571"/>
          </a:xfrm>
          <a:custGeom>
            <a:avLst/>
            <a:gdLst/>
            <a:ahLst/>
            <a:cxnLst/>
            <a:rect l="l" t="t" r="r" b="b"/>
            <a:pathLst>
              <a:path w="4886691" h="8623571">
                <a:moveTo>
                  <a:pt x="0" y="0"/>
                </a:moveTo>
                <a:lnTo>
                  <a:pt x="4886691" y="0"/>
                </a:lnTo>
                <a:lnTo>
                  <a:pt x="4886691" y="8623571"/>
                </a:lnTo>
                <a:lnTo>
                  <a:pt x="0" y="86235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3332142" y="1211105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12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13621" y="3789388"/>
            <a:ext cx="12078989" cy="7432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What unusual feature can be found on some banknotes to help people who are visually impaired?</a:t>
            </a:r>
          </a:p>
          <a:p>
            <a:pPr algn="l">
              <a:lnSpc>
                <a:spcPts val="5900"/>
              </a:lnSpc>
            </a:pPr>
            <a:endParaRPr lang="en-US" sz="50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Braille-like markings</a:t>
            </a:r>
          </a:p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Raised printing</a:t>
            </a:r>
          </a:p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Different sized notes</a:t>
            </a:r>
          </a:p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All of these</a:t>
            </a:r>
          </a:p>
          <a:p>
            <a:pPr algn="l">
              <a:lnSpc>
                <a:spcPts val="5900"/>
              </a:lnSpc>
            </a:pPr>
            <a:endParaRPr lang="en-US" sz="50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5900"/>
              </a:lnSpc>
            </a:pPr>
            <a:endParaRPr lang="en-US" sz="50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239993">
            <a:off x="14992949" y="455553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-354284" y="-281829"/>
            <a:ext cx="5247791" cy="10850657"/>
            <a:chOff x="0" y="0"/>
            <a:chExt cx="1382134" cy="2857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EFBAF7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247791" y="3877481"/>
            <a:ext cx="12536251" cy="7356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64"/>
              </a:lnSpc>
            </a:pPr>
            <a:r>
              <a:rPr lang="en-US" sz="48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What does 'value for money' mean?</a:t>
            </a:r>
          </a:p>
          <a:p>
            <a:pPr algn="l">
              <a:lnSpc>
                <a:spcPts val="5664"/>
              </a:lnSpc>
            </a:pPr>
            <a:endParaRPr lang="en-US" sz="48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5664"/>
              </a:lnSpc>
            </a:pPr>
            <a:r>
              <a:rPr lang="en-US" sz="48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Always buying the cheapest option</a:t>
            </a:r>
          </a:p>
          <a:p>
            <a:pPr algn="l">
              <a:lnSpc>
                <a:spcPts val="5664"/>
              </a:lnSpc>
            </a:pPr>
            <a:r>
              <a:rPr lang="en-US" sz="48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Getting a good product or service for the price you pay</a:t>
            </a:r>
          </a:p>
          <a:p>
            <a:pPr algn="l">
              <a:lnSpc>
                <a:spcPts val="5664"/>
              </a:lnSpc>
            </a:pPr>
            <a:r>
              <a:rPr lang="en-US" sz="48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Spending as much as possible</a:t>
            </a:r>
          </a:p>
          <a:p>
            <a:pPr algn="l">
              <a:lnSpc>
                <a:spcPts val="5664"/>
              </a:lnSpc>
            </a:pPr>
            <a:r>
              <a:rPr lang="en-US" sz="48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Only buying things that are on sale </a:t>
            </a:r>
          </a:p>
          <a:p>
            <a:pPr algn="l">
              <a:lnSpc>
                <a:spcPts val="5664"/>
              </a:lnSpc>
            </a:pPr>
            <a:endParaRPr lang="en-US" sz="48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6489"/>
              </a:lnSpc>
            </a:pPr>
            <a:endParaRPr lang="en-US" sz="48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ctr">
              <a:lnSpc>
                <a:spcPts val="6489"/>
              </a:lnSpc>
            </a:pPr>
            <a:endParaRPr lang="en-US" sz="48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305968" y="1547337"/>
            <a:ext cx="4816139" cy="7710963"/>
          </a:xfrm>
          <a:custGeom>
            <a:avLst/>
            <a:gdLst/>
            <a:ahLst/>
            <a:cxnLst/>
            <a:rect l="l" t="t" r="r" b="b"/>
            <a:pathLst>
              <a:path w="4816139" h="7710963">
                <a:moveTo>
                  <a:pt x="0" y="0"/>
                </a:moveTo>
                <a:lnTo>
                  <a:pt x="4816138" y="0"/>
                </a:lnTo>
                <a:lnTo>
                  <a:pt x="4816138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8" name="TextBox 8"/>
          <p:cNvSpPr txBox="1"/>
          <p:nvPr/>
        </p:nvSpPr>
        <p:spPr>
          <a:xfrm>
            <a:off x="6493535" y="828675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56151">
            <a:off x="105728" y="462884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13040209" y="-204548"/>
            <a:ext cx="5247791" cy="10850657"/>
            <a:chOff x="0" y="0"/>
            <a:chExt cx="1382134" cy="2857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95C02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268809" y="1690212"/>
            <a:ext cx="4629790" cy="7710963"/>
          </a:xfrm>
          <a:custGeom>
            <a:avLst/>
            <a:gdLst/>
            <a:ahLst/>
            <a:cxnLst/>
            <a:rect l="l" t="t" r="r" b="b"/>
            <a:pathLst>
              <a:path w="4629790" h="7710963">
                <a:moveTo>
                  <a:pt x="0" y="0"/>
                </a:moveTo>
                <a:lnTo>
                  <a:pt x="4629791" y="0"/>
                </a:lnTo>
                <a:lnTo>
                  <a:pt x="4629791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3072480" y="917718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14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69373" y="3234968"/>
            <a:ext cx="9672576" cy="654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country has made banknotes out of plastic?</a:t>
            </a:r>
          </a:p>
          <a:p>
            <a:pPr algn="l">
              <a:lnSpc>
                <a:spcPts val="6489"/>
              </a:lnSpc>
            </a:pPr>
            <a:endParaRPr lang="en-US" sz="5499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Australia</a:t>
            </a:r>
          </a:p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UK</a:t>
            </a:r>
          </a:p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Canada</a:t>
            </a:r>
          </a:p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All of the above</a:t>
            </a:r>
          </a:p>
          <a:p>
            <a:pPr algn="l">
              <a:lnSpc>
                <a:spcPts val="6489"/>
              </a:lnSpc>
            </a:pPr>
            <a:endParaRPr lang="en-US" sz="5499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239993">
            <a:off x="15111190" y="795685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6" y="0"/>
                </a:lnTo>
                <a:lnTo>
                  <a:pt x="3120686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40221" y="-281829"/>
            <a:ext cx="5247791" cy="10850657"/>
            <a:chOff x="0" y="0"/>
            <a:chExt cx="1382134" cy="2857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A2E2E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61007" y="2984813"/>
            <a:ext cx="4598404" cy="6063830"/>
          </a:xfrm>
          <a:custGeom>
            <a:avLst/>
            <a:gdLst/>
            <a:ahLst/>
            <a:cxnLst/>
            <a:rect l="l" t="t" r="r" b="b"/>
            <a:pathLst>
              <a:path w="4598404" h="6063830">
                <a:moveTo>
                  <a:pt x="0" y="0"/>
                </a:moveTo>
                <a:lnTo>
                  <a:pt x="4598404" y="0"/>
                </a:lnTo>
                <a:lnTo>
                  <a:pt x="4598404" y="6063830"/>
                </a:lnTo>
                <a:lnTo>
                  <a:pt x="0" y="60638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6213535" y="1250519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15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546871" y="3643630"/>
            <a:ext cx="11712429" cy="5834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country once issued a square-shaped banknote?</a:t>
            </a:r>
          </a:p>
          <a:p>
            <a:pPr algn="l">
              <a:lnSpc>
                <a:spcPts val="6489"/>
              </a:lnSpc>
            </a:pPr>
            <a:endParaRPr lang="en-US" sz="5499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Thailand</a:t>
            </a:r>
          </a:p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Australia</a:t>
            </a:r>
          </a:p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Fiji</a:t>
            </a:r>
          </a:p>
          <a:p>
            <a:pPr algn="l">
              <a:lnSpc>
                <a:spcPts val="6489"/>
              </a:lnSpc>
            </a:pPr>
            <a:r>
              <a:rPr lang="en-US" sz="5499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Singapore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56151">
            <a:off x="105728" y="462884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13040209" y="-281829"/>
            <a:ext cx="5247791" cy="10850657"/>
            <a:chOff x="0" y="0"/>
            <a:chExt cx="1382134" cy="2857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00718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878161" y="1026412"/>
            <a:ext cx="4886691" cy="8623571"/>
          </a:xfrm>
          <a:custGeom>
            <a:avLst/>
            <a:gdLst/>
            <a:ahLst/>
            <a:cxnLst/>
            <a:rect l="l" t="t" r="r" b="b"/>
            <a:pathLst>
              <a:path w="4886691" h="8623571">
                <a:moveTo>
                  <a:pt x="0" y="0"/>
                </a:moveTo>
                <a:lnTo>
                  <a:pt x="4886691" y="0"/>
                </a:lnTo>
                <a:lnTo>
                  <a:pt x="4886691" y="8623572"/>
                </a:lnTo>
                <a:lnTo>
                  <a:pt x="0" y="86235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3072480" y="1289932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16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01460" y="3879104"/>
            <a:ext cx="10440489" cy="668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00"/>
              </a:lnSpc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of these is a 'need' rather than a 'want'?</a:t>
            </a:r>
          </a:p>
          <a:p>
            <a:pPr algn="l">
              <a:lnSpc>
                <a:spcPts val="5900"/>
              </a:lnSpc>
            </a:pPr>
            <a:endParaRPr lang="en-US" sz="50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5900"/>
              </a:lnSpc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The latest games console</a:t>
            </a:r>
          </a:p>
          <a:p>
            <a:pPr algn="l">
              <a:lnSpc>
                <a:spcPts val="5900"/>
              </a:lnSpc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Designer clothes</a:t>
            </a:r>
          </a:p>
          <a:p>
            <a:pPr algn="l">
              <a:lnSpc>
                <a:spcPts val="5900"/>
              </a:lnSpc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Food</a:t>
            </a:r>
          </a:p>
          <a:p>
            <a:pPr algn="l">
              <a:lnSpc>
                <a:spcPts val="5900"/>
              </a:lnSpc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A new phone when your current one works perfectly </a:t>
            </a:r>
          </a:p>
          <a:p>
            <a:pPr algn="l">
              <a:lnSpc>
                <a:spcPts val="5900"/>
              </a:lnSpc>
            </a:pPr>
            <a:endParaRPr lang="en-US" sz="50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8575" y="-140793"/>
            <a:ext cx="5247791" cy="10850657"/>
            <a:chOff x="0" y="0"/>
            <a:chExt cx="1382134" cy="28577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EFBAF7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31652" y="1288019"/>
            <a:ext cx="4816139" cy="7710963"/>
          </a:xfrm>
          <a:custGeom>
            <a:avLst/>
            <a:gdLst/>
            <a:ahLst/>
            <a:cxnLst/>
            <a:rect l="l" t="t" r="r" b="b"/>
            <a:pathLst>
              <a:path w="4816139" h="7710963">
                <a:moveTo>
                  <a:pt x="0" y="0"/>
                </a:moveTo>
                <a:lnTo>
                  <a:pt x="4816139" y="0"/>
                </a:lnTo>
                <a:lnTo>
                  <a:pt x="4816139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6493535" y="1021319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17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11040" y="3458926"/>
            <a:ext cx="10910889" cy="6955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6"/>
              </a:lnSpc>
            </a:pPr>
            <a:r>
              <a:rPr lang="en-US" sz="47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Which is usually a good reason to save money?</a:t>
            </a:r>
          </a:p>
          <a:p>
            <a:pPr algn="l">
              <a:lnSpc>
                <a:spcPts val="5546"/>
              </a:lnSpc>
            </a:pPr>
            <a:endParaRPr lang="en-US" sz="47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5546"/>
              </a:lnSpc>
            </a:pPr>
            <a:r>
              <a:rPr lang="en-US" sz="47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To prepare for something you want or need in the future</a:t>
            </a:r>
          </a:p>
          <a:p>
            <a:pPr algn="l">
              <a:lnSpc>
                <a:spcPts val="5546"/>
              </a:lnSpc>
            </a:pPr>
            <a:r>
              <a:rPr lang="en-US" sz="47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To spend it all at once</a:t>
            </a:r>
          </a:p>
          <a:p>
            <a:pPr algn="l">
              <a:lnSpc>
                <a:spcPts val="5546"/>
              </a:lnSpc>
            </a:pPr>
            <a:r>
              <a:rPr lang="en-US" sz="47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To avoid keeping track of your money</a:t>
            </a:r>
          </a:p>
          <a:p>
            <a:pPr algn="l">
              <a:lnSpc>
                <a:spcPts val="5546"/>
              </a:lnSpc>
            </a:pPr>
            <a:r>
              <a:rPr lang="en-US" sz="47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To make your money disappear </a:t>
            </a:r>
          </a:p>
          <a:p>
            <a:pPr algn="l">
              <a:lnSpc>
                <a:spcPts val="5546"/>
              </a:lnSpc>
            </a:pPr>
            <a:endParaRPr lang="en-US" sz="47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  <p:sp>
        <p:nvSpPr>
          <p:cNvPr id="8" name="Freeform 8"/>
          <p:cNvSpPr/>
          <p:nvPr/>
        </p:nvSpPr>
        <p:spPr>
          <a:xfrm rot="256151">
            <a:off x="15061587" y="716728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56151">
            <a:off x="105728" y="462884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13040209" y="-281829"/>
            <a:ext cx="5247791" cy="10850657"/>
            <a:chOff x="0" y="0"/>
            <a:chExt cx="1382134" cy="2857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95C02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286819" y="1547337"/>
            <a:ext cx="4629790" cy="7710963"/>
          </a:xfrm>
          <a:custGeom>
            <a:avLst/>
            <a:gdLst/>
            <a:ahLst/>
            <a:cxnLst/>
            <a:rect l="l" t="t" r="r" b="b"/>
            <a:pathLst>
              <a:path w="4629790" h="7710963">
                <a:moveTo>
                  <a:pt x="0" y="0"/>
                </a:moveTo>
                <a:lnTo>
                  <a:pt x="4629791" y="0"/>
                </a:lnTo>
                <a:lnTo>
                  <a:pt x="4629791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2969070" y="1250519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18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66071" y="3788962"/>
            <a:ext cx="11318767" cy="5950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82"/>
              </a:lnSpc>
            </a:pPr>
            <a:r>
              <a:rPr lang="en-US" sz="49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country once produced a banknote worth 100 trillion dollars?</a:t>
            </a:r>
          </a:p>
          <a:p>
            <a:pPr algn="l">
              <a:lnSpc>
                <a:spcPts val="5782"/>
              </a:lnSpc>
            </a:pPr>
            <a:endParaRPr lang="en-US" sz="49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5782"/>
              </a:lnSpc>
            </a:pPr>
            <a:r>
              <a:rPr lang="en-US" sz="49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India</a:t>
            </a:r>
          </a:p>
          <a:p>
            <a:pPr algn="l">
              <a:lnSpc>
                <a:spcPts val="5782"/>
              </a:lnSpc>
            </a:pPr>
            <a:r>
              <a:rPr lang="en-US" sz="49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USA</a:t>
            </a:r>
          </a:p>
          <a:p>
            <a:pPr algn="l">
              <a:lnSpc>
                <a:spcPts val="5782"/>
              </a:lnSpc>
            </a:pPr>
            <a:r>
              <a:rPr lang="en-US" sz="49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China</a:t>
            </a:r>
          </a:p>
          <a:p>
            <a:pPr algn="l">
              <a:lnSpc>
                <a:spcPts val="5782"/>
              </a:lnSpc>
            </a:pPr>
            <a:r>
              <a:rPr lang="en-US" sz="49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Zimbabwe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239993">
            <a:off x="14861958" y="770257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5" y="0"/>
                </a:lnTo>
                <a:lnTo>
                  <a:pt x="3120685" y="2956849"/>
                </a:lnTo>
                <a:lnTo>
                  <a:pt x="0" y="29568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0" y="-140793"/>
            <a:ext cx="5247791" cy="10850657"/>
            <a:chOff x="0" y="0"/>
            <a:chExt cx="1382134" cy="2857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A2E2E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214157" y="3072248"/>
            <a:ext cx="4598404" cy="6063830"/>
          </a:xfrm>
          <a:custGeom>
            <a:avLst/>
            <a:gdLst/>
            <a:ahLst/>
            <a:cxnLst/>
            <a:rect l="l" t="t" r="r" b="b"/>
            <a:pathLst>
              <a:path w="4598404" h="6063830">
                <a:moveTo>
                  <a:pt x="0" y="0"/>
                </a:moveTo>
                <a:lnTo>
                  <a:pt x="4598404" y="0"/>
                </a:lnTo>
                <a:lnTo>
                  <a:pt x="4598404" y="6063830"/>
                </a:lnTo>
                <a:lnTo>
                  <a:pt x="0" y="60638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6213535" y="1225090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19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888076" y="4192185"/>
            <a:ext cx="11825062" cy="7566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In ancient Rome, what everyday item was reportedly used as a form of payment or compensation?</a:t>
            </a:r>
          </a:p>
          <a:p>
            <a:pPr algn="l">
              <a:lnSpc>
                <a:spcPts val="5900"/>
              </a:lnSpc>
            </a:pPr>
            <a:endParaRPr lang="en-US" sz="50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Olive Oil</a:t>
            </a:r>
          </a:p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Bread</a:t>
            </a:r>
          </a:p>
          <a:p>
            <a:pPr algn="l">
              <a:lnSpc>
                <a:spcPts val="5900"/>
              </a:lnSpc>
            </a:pPr>
            <a:r>
              <a:rPr lang="en-US" sz="50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Salt</a:t>
            </a:r>
          </a:p>
          <a:p>
            <a:pPr algn="l">
              <a:lnSpc>
                <a:spcPts val="5900"/>
              </a:lnSpc>
            </a:pPr>
            <a:endParaRPr lang="en-US" sz="50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5900"/>
              </a:lnSpc>
            </a:pPr>
            <a:endParaRPr lang="en-US" sz="50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5900"/>
              </a:lnSpc>
            </a:pPr>
            <a:endParaRPr lang="en-US" sz="50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56151">
            <a:off x="105728" y="462884"/>
            <a:ext cx="3120685" cy="2956849"/>
          </a:xfrm>
          <a:custGeom>
            <a:avLst/>
            <a:gdLst/>
            <a:ahLst/>
            <a:cxnLst/>
            <a:rect l="l" t="t" r="r" b="b"/>
            <a:pathLst>
              <a:path w="3120685" h="2956849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13192609" y="-281829"/>
            <a:ext cx="5247791" cy="10850657"/>
            <a:chOff x="0" y="0"/>
            <a:chExt cx="1382134" cy="2857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2134" cy="2857786"/>
            </a:xfrm>
            <a:custGeom>
              <a:avLst/>
              <a:gdLst/>
              <a:ahLst/>
              <a:cxnLst/>
              <a:rect l="l" t="t" r="r" b="b"/>
              <a:pathLst>
                <a:path w="1382134" h="2857786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00718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401309" y="1028700"/>
            <a:ext cx="4886691" cy="8623571"/>
          </a:xfrm>
          <a:custGeom>
            <a:avLst/>
            <a:gdLst/>
            <a:ahLst/>
            <a:cxnLst/>
            <a:rect l="l" t="t" r="r" b="b"/>
            <a:pathLst>
              <a:path w="4886691" h="8623571">
                <a:moveTo>
                  <a:pt x="0" y="0"/>
                </a:moveTo>
                <a:lnTo>
                  <a:pt x="4886691" y="0"/>
                </a:lnTo>
                <a:lnTo>
                  <a:pt x="4886691" y="8623571"/>
                </a:lnTo>
                <a:lnTo>
                  <a:pt x="0" y="86235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3332142" y="1211105"/>
            <a:ext cx="8869469" cy="1847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196"/>
              </a:lnSpc>
              <a:spcBef>
                <a:spcPct val="0"/>
              </a:spcBef>
            </a:pPr>
            <a:r>
              <a:rPr lang="en-US" sz="10854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Q</a:t>
            </a:r>
            <a:r>
              <a:rPr lang="en-US" sz="10854" u="none" strike="noStrike" spc="466">
                <a:solidFill>
                  <a:srgbClr val="00718F"/>
                </a:solidFill>
                <a:latin typeface="Luducudu"/>
                <a:ea typeface="Luducudu"/>
                <a:cs typeface="Luducudu"/>
                <a:sym typeface="Luducudu"/>
              </a:rPr>
              <a:t>uestion 20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13621" y="3779863"/>
            <a:ext cx="11348351" cy="6338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4"/>
              </a:lnSpc>
            </a:pPr>
            <a:r>
              <a:rPr lang="en-US" sz="53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animal is featured on the Australian one-dollar coin?</a:t>
            </a:r>
          </a:p>
          <a:p>
            <a:pPr algn="l">
              <a:lnSpc>
                <a:spcPts val="6254"/>
              </a:lnSpc>
            </a:pPr>
            <a:endParaRPr lang="en-US" sz="53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algn="l">
              <a:lnSpc>
                <a:spcPts val="6254"/>
              </a:lnSpc>
            </a:pPr>
            <a:r>
              <a:rPr lang="en-US" sz="53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Kangaroo</a:t>
            </a:r>
          </a:p>
          <a:p>
            <a:pPr algn="l">
              <a:lnSpc>
                <a:spcPts val="6254"/>
              </a:lnSpc>
            </a:pPr>
            <a:r>
              <a:rPr lang="en-US" sz="53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Platypus</a:t>
            </a:r>
          </a:p>
          <a:p>
            <a:pPr algn="l">
              <a:lnSpc>
                <a:spcPts val="6254"/>
              </a:lnSpc>
            </a:pPr>
            <a:r>
              <a:rPr lang="en-US" sz="53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Echidna</a:t>
            </a:r>
          </a:p>
          <a:p>
            <a:pPr algn="l">
              <a:lnSpc>
                <a:spcPts val="6254"/>
              </a:lnSpc>
            </a:pPr>
            <a:r>
              <a:rPr lang="en-US" sz="5300" dirty="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Koala</a:t>
            </a:r>
          </a:p>
          <a:p>
            <a:pPr algn="l">
              <a:lnSpc>
                <a:spcPts val="6254"/>
              </a:lnSpc>
            </a:pPr>
            <a:endParaRPr lang="en-US" sz="5300" dirty="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F9C58B99D60B478C592CDD689F36D8" ma:contentTypeVersion="15" ma:contentTypeDescription="Create a new document." ma:contentTypeScope="" ma:versionID="1d37b2f3e11d0f2c5722dba26cb03e1b">
  <xsd:schema xmlns:xsd="http://www.w3.org/2001/XMLSchema" xmlns:xs="http://www.w3.org/2001/XMLSchema" xmlns:p="http://schemas.microsoft.com/office/2006/metadata/properties" xmlns:ns2="1ec9b473-3421-4927-8ef8-72c362b9ca17" xmlns:ns3="30ec92e2-46ea-4afd-88d7-6e81bbbfa85d" targetNamespace="http://schemas.microsoft.com/office/2006/metadata/properties" ma:root="true" ma:fieldsID="3ee454091e23bc1d3397c1a431889b8a" ns2:_="" ns3:_="">
    <xsd:import namespace="1ec9b473-3421-4927-8ef8-72c362b9ca17"/>
    <xsd:import namespace="30ec92e2-46ea-4afd-88d7-6e81bbbfa8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c9b473-3421-4927-8ef8-72c362b9ca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20006d4-74a6-4ac5-8f1f-71ed062b8d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ec92e2-46ea-4afd-88d7-6e81bbbfa85d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98a3f665-4756-4ebb-b8b6-9b678e7e1bfe}" ma:internalName="TaxCatchAll" ma:showField="CatchAllData" ma:web="30ec92e2-46ea-4afd-88d7-6e81bbbfa8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0ec92e2-46ea-4afd-88d7-6e81bbbfa85d" xsi:nil="true"/>
    <lcf76f155ced4ddcb4097134ff3c332f xmlns="1ec9b473-3421-4927-8ef8-72c362b9ca1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7B3FE22-EA74-408F-BA96-D1CDBD0AEF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83E9A20-99B6-4764-BE5A-1247ED4A3D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c9b473-3421-4927-8ef8-72c362b9ca17"/>
    <ds:schemaRef ds:uri="30ec92e2-46ea-4afd-88d7-6e81bbbfa8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F17BBF-68C1-4A6F-8C68-D29E26567CB6}">
  <ds:schemaRefs>
    <ds:schemaRef ds:uri="http://schemas.microsoft.com/office/2006/metadata/properties"/>
    <ds:schemaRef ds:uri="http://schemas.microsoft.com/office/infopath/2007/PartnerControls"/>
    <ds:schemaRef ds:uri="30ec92e2-46ea-4afd-88d7-6e81bbbfa85d"/>
    <ds:schemaRef ds:uri="1ec9b473-3421-4927-8ef8-72c362b9ca1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720</Words>
  <Application>Microsoft Office PowerPoint</Application>
  <PresentationFormat>Custom</PresentationFormat>
  <Paragraphs>144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Paytone One</vt:lpstr>
      <vt:lpstr>Calibri</vt:lpstr>
      <vt:lpstr>Luducudu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2. Take Home Tuesday Quiz PPT</dc:title>
  <dc:creator>Wright, Leanne</dc:creator>
  <cp:lastModifiedBy>Wright, Leanne</cp:lastModifiedBy>
  <cp:revision>6</cp:revision>
  <dcterms:created xsi:type="dcterms:W3CDTF">2006-08-16T00:00:00Z</dcterms:created>
  <dcterms:modified xsi:type="dcterms:W3CDTF">2026-09-29T07:57:59Z</dcterms:modified>
  <dc:identifier>DAHUmHGRPms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0x01010073F9C58B99D60B478C592CDD689F36D8</vt:lpwstr>
  </property>
</Properties>
</file>